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90" r:id="rId4"/>
    <p:sldId id="286" r:id="rId5"/>
    <p:sldId id="269" r:id="rId6"/>
    <p:sldId id="285" r:id="rId7"/>
    <p:sldId id="272" r:id="rId8"/>
    <p:sldId id="281" r:id="rId9"/>
    <p:sldId id="293" r:id="rId10"/>
    <p:sldId id="282" r:id="rId11"/>
    <p:sldId id="294" r:id="rId12"/>
    <p:sldId id="295" r:id="rId13"/>
    <p:sldId id="291" r:id="rId14"/>
    <p:sldId id="288" r:id="rId15"/>
    <p:sldId id="278" r:id="rId16"/>
    <p:sldId id="270" r:id="rId17"/>
  </p:sldIdLst>
  <p:sldSz cx="6858000" cy="5143500"/>
  <p:notesSz cx="7010400" cy="9296400"/>
  <p:defaultTextStyle>
    <a:defPPr>
      <a:defRPr lang="en-US"/>
    </a:defPPr>
    <a:lvl1pPr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indent="1143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indent="2286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indent="3429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indent="4572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D100"/>
    <a:srgbClr val="FF6600"/>
    <a:srgbClr val="FEFEFE"/>
    <a:srgbClr val="993300"/>
    <a:srgbClr val="FF0066"/>
    <a:srgbClr val="000000"/>
    <a:srgbClr val="002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6866" autoAdjust="0"/>
  </p:normalViewPr>
  <p:slideViewPr>
    <p:cSldViewPr snapToGrid="0">
      <p:cViewPr varScale="1">
        <p:scale>
          <a:sx n="96" d="100"/>
          <a:sy n="96" d="100"/>
        </p:scale>
        <p:origin x="114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VpCP Cooling Requirements</a:t>
            </a:r>
          </a:p>
        </c:rich>
      </c:tx>
      <c:layout>
        <c:manualLayout>
          <c:xMode val="edge"/>
          <c:yMode val="edge"/>
          <c:x val="0.34179412715526986"/>
          <c:y val="3.1404860593532867E-3"/>
        </c:manualLayout>
      </c:layout>
      <c:overlay val="0"/>
      <c:spPr>
        <a:noFill/>
        <a:ln w="25400"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8234648904974561E-2"/>
          <c:y val="7.5709610776309763E-2"/>
          <c:w val="0.92281712171862873"/>
          <c:h val="0.663446666364992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Vp CASES REPORTED IN NY OR TO 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DD-4F78-A8F3-BE063A3D73B5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DD-4F78-A8F3-BE063A3D73B5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DD-4F78-A8F3-BE063A3D73B5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DD-4F78-A8F3-BE063A3D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*2017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</c:v>
                </c:pt>
                <c:pt idx="1">
                  <c:v>40</c:v>
                </c:pt>
                <c:pt idx="2">
                  <c:v>27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D-45F1-AB22-31D3F2573E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LINKED TO NY HARVEST AREAS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*2017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D-45F1-AB22-31D3F2573E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LINKED TO SINGLE NY HARVEST AREAS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*2017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2D-45F1-AB22-31D3F2573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3725824"/>
        <c:axId val="33731712"/>
      </c:barChart>
      <c:catAx>
        <c:axId val="3372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31712"/>
        <c:crosses val="autoZero"/>
        <c:auto val="1"/>
        <c:lblAlgn val="ctr"/>
        <c:lblOffset val="100"/>
        <c:noMultiLvlLbl val="0"/>
      </c:catAx>
      <c:valAx>
        <c:axId val="3373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2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3.8740655935236845E-2"/>
          <c:y val="0.83604839010853482"/>
          <c:w val="0.71700153062156002"/>
          <c:h val="0.15522221389733551"/>
        </c:manualLayout>
      </c:layout>
      <c:overlay val="0"/>
      <c:spPr>
        <a:solidFill>
          <a:schemeClr val="bg1"/>
        </a:solidFill>
        <a:ln w="25400" cmpd="sng">
          <a:solidFill>
            <a:schemeClr val="accent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0.40048</cdr:x>
      <cdr:y>0.18404</cdr:y>
    </cdr:from>
    <cdr:to>
      <cdr:x>0.54995</cdr:x>
      <cdr:y>0.57006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981" y="803282"/>
          <a:ext cx="993138" cy="1684800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VpCP: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1 hr to cooling; icing, refrigeration or slurry;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Cooled to 60°F</a:t>
          </a:r>
        </a:p>
      </cdr:txBody>
    </cdr:sp>
  </cdr:relSizeAnchor>
  <cdr:relSizeAnchor xmlns:cdr="http://schemas.openxmlformats.org/drawingml/2006/chartDrawing">
    <cdr:from>
      <cdr:x>0.45368</cdr:x>
      <cdr:y>0.5165</cdr:y>
    </cdr:from>
    <cdr:to>
      <cdr:x>0.4777</cdr:x>
      <cdr:y>0.65584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3014409" y="2254305"/>
          <a:ext cx="159603" cy="6081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0.65283</cdr:x>
      <cdr:y>0.25003</cdr:y>
    </cdr:from>
    <cdr:to>
      <cdr:x>0.77898</cdr:x>
      <cdr:y>0.52387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434012" y="1091282"/>
          <a:ext cx="856800" cy="1195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0.66569</cdr:x>
      <cdr:y>0.19559</cdr:y>
    </cdr:from>
    <cdr:to>
      <cdr:x>0.87322</cdr:x>
      <cdr:y>0.52882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23116" y="853682"/>
          <a:ext cx="1378896" cy="1454400"/>
        </a:xfrm>
        <a:prstGeom xmlns:a="http://schemas.openxmlformats.org/drawingml/2006/main" prst="rect">
          <a:avLst/>
        </a:prstGeom>
        <a:ln xmlns:a="http://schemas.openxmlformats.org/drawingml/2006/main" w="19050">
          <a:solidFill>
            <a:schemeClr val="bg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VpCP: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Immediate cooling;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icing, refrigeration or slurry; 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Cooled to 60°F</a:t>
          </a:r>
        </a:p>
      </cdr:txBody>
    </cdr:sp>
  </cdr:relSizeAnchor>
  <cdr:relSizeAnchor xmlns:cdr="http://schemas.openxmlformats.org/drawingml/2006/chartDrawing">
    <cdr:from>
      <cdr:x>0.69009</cdr:x>
      <cdr:y>0.47108</cdr:y>
    </cdr:from>
    <cdr:to>
      <cdr:x>0.73668</cdr:x>
      <cdr:y>0.65254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H="1">
          <a:off x="4585213" y="2056082"/>
          <a:ext cx="309599" cy="792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0.78861</cdr:x>
      <cdr:y>0.47031</cdr:y>
    </cdr:from>
    <cdr:to>
      <cdr:x>0.87105</cdr:x>
      <cdr:y>0.64099</cdr:y>
    </cdr:to>
    <cdr:cxnSp macro="">
      <cdr:nvCxnSpPr>
        <cdr:cNvPr id="10" name="Straight Arrow Connector 9"/>
        <cdr:cNvCxnSpPr/>
      </cdr:nvCxnSpPr>
      <cdr:spPr>
        <a:xfrm xmlns:a="http://schemas.openxmlformats.org/drawingml/2006/main">
          <a:off x="5239853" y="2052705"/>
          <a:ext cx="547759" cy="7449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0.17686</cdr:x>
      <cdr:y>0.24838</cdr:y>
    </cdr:from>
    <cdr:to>
      <cdr:x>0.30725</cdr:x>
      <cdr:y>0.48758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201212" y="1084082"/>
          <a:ext cx="885600" cy="104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0.16421</cdr:x>
      <cdr:y>0.08177</cdr:y>
    </cdr:from>
    <cdr:to>
      <cdr:x>0.32216</cdr:x>
      <cdr:y>0.48428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1091055" y="356882"/>
          <a:ext cx="1049487" cy="1756800"/>
        </a:xfrm>
        <a:prstGeom xmlns:a="http://schemas.openxmlformats.org/drawingml/2006/main" prst="rect">
          <a:avLst/>
        </a:prstGeom>
        <a:ln xmlns:a="http://schemas.openxmlformats.org/drawingml/2006/main" w="19050">
          <a:solidFill>
            <a:schemeClr val="bg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VpCP: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1 hr to icing or 5 hrs to refrigeration; Cooled to 68°F; </a:t>
          </a:r>
        </a:p>
        <a:p xmlns:a="http://schemas.openxmlformats.org/drawingml/2006/main">
          <a:r>
            <a:rPr lang="en-US" sz="1200" b="1" dirty="0">
              <a:solidFill>
                <a:schemeClr val="bg1"/>
              </a:solidFill>
            </a:rPr>
            <a:t>No VpCP for NS3 Harvest Area;</a:t>
          </a:r>
        </a:p>
        <a:p xmlns:a="http://schemas.openxmlformats.org/drawingml/2006/main">
          <a:endParaRPr lang="en-US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0.22738</cdr:x>
      <cdr:y>0.45858</cdr:y>
    </cdr:from>
    <cdr:to>
      <cdr:x>0.25127</cdr:x>
      <cdr:y>0.58985</cdr:y>
    </cdr:to>
    <cdr:cxnSp macro="">
      <cdr:nvCxnSpPr>
        <cdr:cNvPr id="20" name="Straight Arrow Connector 19"/>
        <cdr:cNvCxnSpPr/>
      </cdr:nvCxnSpPr>
      <cdr:spPr>
        <a:xfrm xmlns:a="http://schemas.openxmlformats.org/drawingml/2006/main" flipH="1">
          <a:off x="1510812" y="2001526"/>
          <a:ext cx="158753" cy="5729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002222-C070-4E9A-8EAA-B5F15849C435}" type="datetimeFigureOut">
              <a:rPr lang="en-US"/>
              <a:pPr>
                <a:defRPr/>
              </a:pPr>
              <a:t>9/4/2017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A17D9A-5A21-4552-8B61-1DDB5A833E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DAEB78-55AF-47AE-A664-09F13AE9FAA9}" type="datetimeFigureOut">
              <a:rPr lang="en-US"/>
              <a:pPr>
                <a:defRPr/>
              </a:pPr>
              <a:t>9/4/2017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992C8B2-FDA5-4110-B77D-5F37850145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37ECDF-2DDC-41F1-84F0-1A5BA92B2F1B}" type="slidenum">
              <a:rPr lang="en-US" altLang="en-US" sz="120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237F39-2FBF-4BCA-AD51-B217BA2F39CE}" type="slidenum">
              <a:rPr lang="en-US" altLang="en-US" sz="1200">
                <a:latin typeface="Calibri" panose="020F0502020204030204" pitchFamily="34" charset="0"/>
              </a:rPr>
              <a:pPr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F88630-8D49-47B7-BD2E-75486DE27419}" type="slidenum">
              <a:rPr lang="en-US" altLang="en-US" sz="1200">
                <a:latin typeface="Calibri" panose="020F0502020204030204" pitchFamily="34" charset="0"/>
              </a:rPr>
              <a:pPr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AEC0D5-F2AF-4A2C-99FE-0E84B961CE82}" type="slidenum">
              <a:rPr lang="en-US" altLang="en-US" sz="1200">
                <a:latin typeface="Calibri" panose="020F0502020204030204" pitchFamily="34" charset="0"/>
              </a:rPr>
              <a:pPr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E335AC-9AC6-4142-A8ED-F61B07C9617A}" type="slidenum">
              <a:rPr lang="en-US" altLang="en-US" sz="1200">
                <a:latin typeface="Calibri" panose="020F0502020204030204" pitchFamily="34" charset="0"/>
              </a:rPr>
              <a:pPr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0ECA03-C11C-47F8-91F1-411216160A19}" type="slidenum">
              <a:rPr lang="en-US" altLang="en-US" sz="1200">
                <a:latin typeface="Calibri" panose="020F0502020204030204" pitchFamily="34" charset="0"/>
              </a:rPr>
              <a:pPr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6C64D5-5ED4-41D1-B13D-4EE9351E7B8F}" type="slidenum">
              <a:rPr lang="en-US" altLang="en-US" sz="1200">
                <a:latin typeface="Calibri" panose="020F0502020204030204" pitchFamily="34" charset="0"/>
              </a:rPr>
              <a:pPr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6E5966-3D8B-4CF7-BADA-1AD28D733BF6}" type="slidenum">
              <a:rPr lang="en-US" altLang="en-US" sz="1200">
                <a:latin typeface="Calibri" panose="020F0502020204030204" pitchFamily="34" charset="0"/>
              </a:rPr>
              <a:pPr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408E57-FCE1-4EE7-AA35-623E47DF1B3F}" type="slidenum">
              <a:rPr lang="en-US" altLang="en-US" sz="1200"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7DA4FD-83F3-47D2-A9B5-BB3FF72CABE8}" type="slidenum">
              <a:rPr lang="en-US" altLang="en-US" sz="1200">
                <a:latin typeface="Calibri" panose="020F0502020204030204" pitchFamily="34" charset="0"/>
              </a:rPr>
              <a:pPr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8F15EB-36AF-49D8-BD8C-7860F1F78136}" type="slidenum">
              <a:rPr lang="en-US" altLang="en-US" sz="120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CEE2A6-DC5C-4A35-868E-9F83665215FA}" type="slidenum">
              <a:rPr lang="en-US" altLang="en-US" sz="1200"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800DC7-2735-416C-ABAE-3F126BC55AE2}" type="slidenum">
              <a:rPr lang="en-US" altLang="en-US" sz="120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2446EB-06BB-4585-87D3-6926181DC9F3}" type="slidenum">
              <a:rPr lang="en-US" altLang="en-US" sz="1200"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2ADA43-6DC0-4809-A126-55C443562973}" type="slidenum">
              <a:rPr lang="en-US" altLang="en-US" sz="1200">
                <a:latin typeface="Calibri" panose="020F0502020204030204" pitchFamily="34" charset="0"/>
              </a:rPr>
              <a:pPr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02195D-8E53-4213-B62E-DE61DEF9EFDF}" type="slidenum">
              <a:rPr lang="en-US" altLang="en-US" sz="1200">
                <a:latin typeface="Calibri" panose="020F0502020204030204" pitchFamily="34" charset="0"/>
              </a:rPr>
              <a:pPr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858000" cy="137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6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6858000" cy="371475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6" name="Rectangle 7"/>
          <p:cNvSpPr/>
          <p:nvPr userDrawn="1"/>
        </p:nvSpPr>
        <p:spPr>
          <a:xfrm rot="10800000" flipV="1">
            <a:off x="0" y="3790950"/>
            <a:ext cx="6858000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3746" tIns="150876" rIns="0" bIns="205740"/>
          <a:lstStyle/>
          <a:p>
            <a:pPr marL="161628" defTabSz="514350" fontAlgn="auto">
              <a:spcBef>
                <a:spcPts val="0"/>
              </a:spcBef>
              <a:spcAft>
                <a:spcPts val="0"/>
              </a:spcAft>
              <a:tabLst>
                <a:tab pos="6591003" algn="r"/>
              </a:tabLst>
              <a:defRPr/>
            </a:pPr>
            <a:endParaRPr lang="en-US" sz="105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/>
          <p:nvPr userDrawn="1"/>
        </p:nvSpPr>
        <p:spPr>
          <a:xfrm>
            <a:off x="0" y="3714750"/>
            <a:ext cx="6858000" cy="76200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31788"/>
            <a:ext cx="26590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377386"/>
            <a:ext cx="6300788" cy="110625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2628338"/>
            <a:ext cx="6300788" cy="911087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bg1">
                    <a:lumMod val="95000"/>
                  </a:schemeClr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3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3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60" dirty="0"/>
          </a:p>
        </p:txBody>
      </p:sp>
      <p:sp>
        <p:nvSpPr>
          <p:cNvPr id="5" name="Rectangle 9"/>
          <p:cNvSpPr/>
          <p:nvPr userDrawn="1"/>
        </p:nvSpPr>
        <p:spPr>
          <a:xfrm rot="10800000" flipV="1">
            <a:off x="0" y="115888"/>
            <a:ext cx="6858000" cy="22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" tIns="34290" rIns="205740" anchor="ctr"/>
          <a:lstStyle>
            <a:lvl1pPr marL="160338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00" b="1">
                <a:solidFill>
                  <a:srgbClr val="002D73"/>
                </a:solidFill>
              </a:rPr>
              <a:t>	</a:t>
            </a:r>
            <a:fld id="{799EBB1C-DECD-4F14-8A18-497AE31D7F5E}" type="slidenum">
              <a:rPr lang="en-US" altLang="en-US" sz="900" b="1">
                <a:solidFill>
                  <a:srgbClr val="002D73"/>
                </a:solidFill>
              </a:rPr>
              <a:pPr/>
              <a:t>‹#›</a:t>
            </a:fld>
            <a:endParaRPr lang="en-US" altLang="en-US" sz="900" b="1">
              <a:solidFill>
                <a:srgbClr val="002D73"/>
              </a:solidFill>
            </a:endParaRPr>
          </a:p>
        </p:txBody>
      </p:sp>
      <p:sp>
        <p:nvSpPr>
          <p:cNvPr id="6" name="Rectangle 15"/>
          <p:cNvSpPr/>
          <p:nvPr userDrawn="1"/>
        </p:nvSpPr>
        <p:spPr>
          <a:xfrm>
            <a:off x="0" y="1539875"/>
            <a:ext cx="4000500" cy="82550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4621213"/>
            <a:ext cx="12636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21848"/>
            <a:ext cx="4000500" cy="2702503"/>
          </a:xfrm>
          <a:solidFill>
            <a:srgbClr val="002D73"/>
          </a:solidFill>
        </p:spPr>
        <p:txBody>
          <a:bodyPr lIns="365760" tIns="228600" rIns="365760"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335" y="3291840"/>
            <a:ext cx="3383280" cy="891540"/>
          </a:xfrm>
        </p:spPr>
        <p:txBody>
          <a:bodyPr>
            <a:norm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18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508792"/>
            <a:ext cx="6457950" cy="694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7" y="1203737"/>
            <a:ext cx="3125391" cy="3647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9926" y="1203737"/>
            <a:ext cx="3103762" cy="3647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8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508793"/>
            <a:ext cx="6457950" cy="694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203737"/>
            <a:ext cx="3026786" cy="617934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738" y="1919303"/>
            <a:ext cx="3026786" cy="2938448"/>
          </a:xfrm>
        </p:spPr>
        <p:txBody>
          <a:bodyPr>
            <a:normAutofit/>
          </a:bodyPr>
          <a:lstStyle>
            <a:lvl1pPr>
              <a:spcAft>
                <a:spcPts val="225"/>
              </a:spcAft>
              <a:defRPr sz="1350"/>
            </a:lvl1pPr>
            <a:lvl2pPr>
              <a:spcAft>
                <a:spcPts val="225"/>
              </a:spcAft>
              <a:defRPr sz="1350"/>
            </a:lvl2pPr>
            <a:lvl3pPr>
              <a:spcAft>
                <a:spcPts val="225"/>
              </a:spcAft>
              <a:defRPr sz="1350"/>
            </a:lvl3pPr>
            <a:lvl4pPr>
              <a:spcAft>
                <a:spcPts val="225"/>
              </a:spcAft>
              <a:defRPr sz="1350"/>
            </a:lvl4pPr>
            <a:lvl5pPr>
              <a:spcAft>
                <a:spcPts val="225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1930" y="1203737"/>
            <a:ext cx="3031759" cy="617934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11930" y="1919303"/>
            <a:ext cx="3031758" cy="2938448"/>
          </a:xfrm>
        </p:spPr>
        <p:txBody>
          <a:bodyPr>
            <a:normAutofit/>
          </a:bodyPr>
          <a:lstStyle>
            <a:lvl1pPr>
              <a:spcAft>
                <a:spcPts val="225"/>
              </a:spcAft>
              <a:defRPr sz="1350"/>
            </a:lvl1pPr>
            <a:lvl2pPr>
              <a:spcAft>
                <a:spcPts val="225"/>
              </a:spcAft>
              <a:defRPr sz="1350"/>
            </a:lvl2pPr>
            <a:lvl3pPr>
              <a:spcAft>
                <a:spcPts val="225"/>
              </a:spcAft>
              <a:defRPr sz="1350"/>
            </a:lvl3pPr>
            <a:lvl4pPr>
              <a:spcAft>
                <a:spcPts val="225"/>
              </a:spcAft>
              <a:defRPr sz="1350"/>
            </a:lvl4pPr>
            <a:lvl5pPr>
              <a:spcAft>
                <a:spcPts val="225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3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508791"/>
            <a:ext cx="6457950" cy="694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9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 rot="10800000" flipV="1">
            <a:off x="0" y="60325"/>
            <a:ext cx="6858000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" tIns="61722" rIns="205740" bIns="41148" anchor="ctr"/>
          <a:lstStyle>
            <a:lvl1pPr marL="160338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fontAlgn="base">
              <a:spcBef>
                <a:spcPct val="0"/>
              </a:spcBef>
              <a:spcAft>
                <a:spcPct val="0"/>
              </a:spcAft>
              <a:tabLst>
                <a:tab pos="6562725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00" b="1">
                <a:solidFill>
                  <a:srgbClr val="002D73"/>
                </a:solidFill>
              </a:rPr>
              <a:t>	</a:t>
            </a:r>
            <a:fld id="{5E71E5AE-C56D-47D4-8D59-3D581087769A}" type="slidenum">
              <a:rPr lang="en-US" altLang="en-US" sz="900" b="1">
                <a:solidFill>
                  <a:srgbClr val="002D73"/>
                </a:solidFill>
              </a:rPr>
              <a:pPr/>
              <a:t>‹#›</a:t>
            </a:fld>
            <a:endParaRPr lang="en-US" altLang="en-US" sz="900" b="1">
              <a:solidFill>
                <a:srgbClr val="002D73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85738" y="508000"/>
            <a:ext cx="6457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5738" y="1203325"/>
            <a:ext cx="64579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858000" cy="60325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60" dirty="0"/>
          </a:p>
        </p:txBody>
      </p:sp>
      <p:pic>
        <p:nvPicPr>
          <p:cNvPr id="1031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619625"/>
            <a:ext cx="1298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1" r:id="rId2"/>
    <p:sldLayoutId id="2147483657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514350" rtl="0" eaLnBrk="0" fontAlgn="base" hangingPunct="0">
        <a:spcBef>
          <a:spcPct val="0"/>
        </a:spcBef>
        <a:spcAft>
          <a:spcPts val="450"/>
        </a:spcAft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28588" indent="-128588" algn="l" defTabSz="514350" rtl="0" eaLnBrk="0" fontAlgn="base" hangingPunct="0">
        <a:spcBef>
          <a:spcPct val="0"/>
        </a:spcBef>
        <a:spcAft>
          <a:spcPts val="45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57175" indent="-128588" algn="l" defTabSz="514350" rtl="0" eaLnBrk="0" fontAlgn="base" hangingPunct="0">
        <a:spcBef>
          <a:spcPct val="0"/>
        </a:spcBef>
        <a:spcAft>
          <a:spcPts val="450"/>
        </a:spcAft>
        <a:buFont typeface="Wingdings" panose="05000000000000000000" pitchFamily="2" charset="2"/>
        <a:buChar char="§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4013" indent="-95250" algn="l" defTabSz="514350" rtl="0" eaLnBrk="0" fontAlgn="base" hangingPunct="0">
        <a:spcBef>
          <a:spcPct val="0"/>
        </a:spcBef>
        <a:spcAft>
          <a:spcPts val="450"/>
        </a:spcAft>
        <a:buSzPct val="75000"/>
        <a:buFont typeface="Arial" panose="020B0604020202020204" pitchFamily="34" charset="0"/>
        <a:buChar char="•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49263" indent="-95250" algn="l" defTabSz="514350" rtl="0" eaLnBrk="0" fontAlgn="base" hangingPunct="0">
        <a:spcBef>
          <a:spcPct val="0"/>
        </a:spcBef>
        <a:spcAft>
          <a:spcPts val="450"/>
        </a:spcAft>
        <a:buSzPct val="75000"/>
        <a:buFont typeface="Wingdings" panose="05000000000000000000" pitchFamily="2" charset="2"/>
        <a:buChar char="§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 idx="4294967295"/>
          </p:nvPr>
        </p:nvSpPr>
        <p:spPr>
          <a:xfrm>
            <a:off x="109538" y="522288"/>
            <a:ext cx="6651625" cy="849312"/>
          </a:xfrm>
        </p:spPr>
        <p:txBody>
          <a:bodyPr/>
          <a:lstStyle/>
          <a:p>
            <a:pPr algn="ctr" eaLnBrk="1" hangingPunct="1"/>
            <a:r>
              <a:rPr lang="en-US" altLang="en-US" sz="2600"/>
              <a:t>Status of New York State Vibrio </a:t>
            </a:r>
            <a:br>
              <a:rPr lang="en-US" altLang="en-US" sz="2600" i="1"/>
            </a:br>
            <a:r>
              <a:rPr lang="en-US" altLang="en-US" sz="2600"/>
              <a:t>Illnesses and Control Plan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1000" y="3800475"/>
            <a:ext cx="6300788" cy="1163638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en-US" b="1" dirty="0"/>
              <a:t>Debra Barnes, Bureau of Shellfisheries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en-US" b="1" dirty="0"/>
              <a:t>National V.p. Workshop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en-US" b="1" dirty="0"/>
              <a:t>Baltimore, MD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en-US" b="1" dirty="0"/>
              <a:t>September 6, 2017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0" y="3800475"/>
            <a:ext cx="6858000" cy="1014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3746" tIns="150876" rIns="0" bIns="205740"/>
          <a:lstStyle/>
          <a:p>
            <a:pPr marL="161628" defTabSz="514350" fontAlgn="auto">
              <a:spcBef>
                <a:spcPts val="0"/>
              </a:spcBef>
              <a:spcAft>
                <a:spcPts val="0"/>
              </a:spcAft>
              <a:tabLst>
                <a:tab pos="6591003" algn="r"/>
              </a:tabLst>
              <a:defRPr/>
            </a:pPr>
            <a:r>
              <a:rPr lang="en-US" sz="105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28, 2015</a:t>
            </a:r>
          </a:p>
          <a:p>
            <a:pPr marL="161628" defTabSz="514350" fontAlgn="auto">
              <a:spcBef>
                <a:spcPts val="0"/>
              </a:spcBef>
              <a:spcAft>
                <a:spcPts val="0"/>
              </a:spcAft>
              <a:tabLst>
                <a:tab pos="6591003" algn="r"/>
              </a:tabLst>
              <a:defRPr/>
            </a:pPr>
            <a:endParaRPr lang="en-US" sz="105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2403" y="1505243"/>
            <a:ext cx="3722966" cy="2192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3556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92088" y="422275"/>
            <a:ext cx="6457950" cy="350838"/>
          </a:xfrm>
        </p:spPr>
        <p:txBody>
          <a:bodyPr/>
          <a:lstStyle/>
          <a:p>
            <a:pPr algn="ctr" eaLnBrk="1" hangingPunct="1"/>
            <a:r>
              <a:rPr lang="en-US" altLang="en-US" sz="2000"/>
              <a:t>Onboard Cooling Methods – Icing &amp; Refrigeration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411415" y="2860620"/>
            <a:ext cx="3397347" cy="2145323"/>
          </a:xfr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1415" y="795705"/>
            <a:ext cx="3348111" cy="21092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05" y="2890911"/>
            <a:ext cx="3312941" cy="21523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/>
          </a:blip>
          <a:srcRect l="18911" t="52388" r="4594" b="2599"/>
          <a:stretch/>
        </p:blipFill>
        <p:spPr>
          <a:xfrm>
            <a:off x="112543" y="787791"/>
            <a:ext cx="3228534" cy="21593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702" name="TextBox 4"/>
          <p:cNvSpPr txBox="1">
            <a:spLocks noChangeArrowheads="1"/>
          </p:cNvSpPr>
          <p:nvPr/>
        </p:nvSpPr>
        <p:spPr bwMode="auto">
          <a:xfrm>
            <a:off x="1993900" y="1917700"/>
            <a:ext cx="13477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Below Deck Cooler Compartment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3621088" y="1917700"/>
            <a:ext cx="1181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alibri" panose="020F0502020204030204" pitchFamily="34" charset="0"/>
              </a:rPr>
              <a:t>Insulated Hard Coolers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374650" y="4264025"/>
            <a:ext cx="2405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Soft-Sided Cooler Bags</a:t>
            </a: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5243513" y="4310063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alibri" panose="020F0502020204030204" pitchFamily="34" charset="0"/>
              </a:rPr>
              <a:t>Onboard Refrigeration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853113" y="3592513"/>
            <a:ext cx="115887" cy="67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Title 1"/>
          <p:cNvSpPr>
            <a:spLocks noGrp="1"/>
          </p:cNvSpPr>
          <p:nvPr>
            <p:ph type="title"/>
          </p:nvPr>
        </p:nvSpPr>
        <p:spPr>
          <a:xfrm>
            <a:off x="76200" y="358775"/>
            <a:ext cx="6781800" cy="527050"/>
          </a:xfrm>
        </p:spPr>
        <p:txBody>
          <a:bodyPr/>
          <a:lstStyle/>
          <a:p>
            <a:pPr algn="ctr" eaLnBrk="1" hangingPunct="1"/>
            <a:r>
              <a:rPr lang="en-US" altLang="en-US" sz="2000"/>
              <a:t>New York State Hard Clam Landings (Bu) 2012-2016</a:t>
            </a:r>
          </a:p>
        </p:txBody>
      </p:sp>
      <p:graphicFrame>
        <p:nvGraphicFramePr>
          <p:cNvPr id="31755" name="Object 11"/>
          <p:cNvGraphicFramePr>
            <a:graphicFrameLocks noGrp="1"/>
          </p:cNvGraphicFramePr>
          <p:nvPr>
            <p:ph idx="1"/>
          </p:nvPr>
        </p:nvGraphicFramePr>
        <p:xfrm>
          <a:off x="25400" y="741363"/>
          <a:ext cx="679450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r:id="rId4" imgW="6797629" imgH="4352921" progId="Excel.Chart.8">
                  <p:embed/>
                </p:oleObj>
              </mc:Choice>
              <mc:Fallback>
                <p:oleObj r:id="rId4" imgW="6797629" imgH="4352921" progId="Excel.Chart.8">
                  <p:embed/>
                  <p:pic>
                    <p:nvPicPr>
                      <p:cNvPr id="0" name="Object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741363"/>
                        <a:ext cx="6794500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H="1">
            <a:off x="2633663" y="2246313"/>
            <a:ext cx="139700" cy="61595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Title 1"/>
          <p:cNvSpPr>
            <a:spLocks noGrp="1"/>
          </p:cNvSpPr>
          <p:nvPr>
            <p:ph type="title"/>
          </p:nvPr>
        </p:nvSpPr>
        <p:spPr>
          <a:xfrm>
            <a:off x="185738" y="395288"/>
            <a:ext cx="6457950" cy="500062"/>
          </a:xfrm>
        </p:spPr>
        <p:txBody>
          <a:bodyPr/>
          <a:lstStyle/>
          <a:p>
            <a:pPr algn="ctr" eaLnBrk="1" hangingPunct="1"/>
            <a:r>
              <a:rPr lang="en-US" altLang="en-US"/>
              <a:t>NYS Oyster Landings (Bu) 2012-2016</a:t>
            </a:r>
          </a:p>
        </p:txBody>
      </p:sp>
      <p:graphicFrame>
        <p:nvGraphicFramePr>
          <p:cNvPr id="33804" name="Object 12"/>
          <p:cNvGraphicFramePr>
            <a:graphicFrameLocks noGrp="1"/>
          </p:cNvGraphicFramePr>
          <p:nvPr>
            <p:ph idx="1"/>
          </p:nvPr>
        </p:nvGraphicFramePr>
        <p:xfrm>
          <a:off x="22225" y="844550"/>
          <a:ext cx="6807200" cy="42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r:id="rId4" imgW="6803726" imgH="4267570" progId="Excel.Chart.8">
                  <p:embed/>
                </p:oleObj>
              </mc:Choice>
              <mc:Fallback>
                <p:oleObj r:id="rId4" imgW="6803726" imgH="4267570" progId="Excel.Chart.8">
                  <p:embed/>
                  <p:pic>
                    <p:nvPicPr>
                      <p:cNvPr id="0" name="Object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" y="844550"/>
                        <a:ext cx="6807200" cy="426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H="1">
            <a:off x="2554288" y="2216150"/>
            <a:ext cx="149225" cy="676275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56050" y="2306638"/>
            <a:ext cx="109538" cy="67310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Title 1"/>
          <p:cNvSpPr>
            <a:spLocks noGrp="1"/>
          </p:cNvSpPr>
          <p:nvPr>
            <p:ph type="title"/>
          </p:nvPr>
        </p:nvSpPr>
        <p:spPr>
          <a:xfrm>
            <a:off x="198438" y="376238"/>
            <a:ext cx="6457950" cy="349250"/>
          </a:xfrm>
        </p:spPr>
        <p:txBody>
          <a:bodyPr/>
          <a:lstStyle/>
          <a:p>
            <a:pPr algn="ctr" eaLnBrk="1" hangingPunct="1"/>
            <a:r>
              <a:rPr lang="en-US" altLang="en-US"/>
              <a:t>NY </a:t>
            </a:r>
            <a:r>
              <a:rPr lang="en-US" altLang="en-US" i="1"/>
              <a:t>Vp</a:t>
            </a:r>
            <a:r>
              <a:rPr lang="en-US" altLang="en-US"/>
              <a:t> Illness Summary 2014 - *2017</a:t>
            </a:r>
          </a:p>
        </p:txBody>
      </p:sp>
      <p:graphicFrame>
        <p:nvGraphicFramePr>
          <p:cNvPr id="35852" name="Object 12"/>
          <p:cNvGraphicFramePr>
            <a:graphicFrameLocks noGrp="1"/>
          </p:cNvGraphicFramePr>
          <p:nvPr>
            <p:ph idx="1"/>
          </p:nvPr>
        </p:nvGraphicFramePr>
        <p:xfrm>
          <a:off x="53975" y="674688"/>
          <a:ext cx="6745288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5" r:id="rId4" imgW="6742760" imgH="4426080" progId="Excel.Chart.8">
                  <p:embed/>
                </p:oleObj>
              </mc:Choice>
              <mc:Fallback>
                <p:oleObj r:id="rId4" imgW="6742760" imgH="4426080" progId="Excel.Chart.8">
                  <p:embed/>
                  <p:pic>
                    <p:nvPicPr>
                      <p:cNvPr id="0" name="Object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" y="674688"/>
                        <a:ext cx="6745288" cy="442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38" y="376238"/>
            <a:ext cx="6457950" cy="3032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NY </a:t>
            </a:r>
            <a:r>
              <a:rPr lang="en-US" i="1" dirty="0"/>
              <a:t>Vp</a:t>
            </a:r>
            <a:r>
              <a:rPr lang="en-US" dirty="0"/>
              <a:t> Illness Summary 2014 - *2017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5988" y="744718"/>
          <a:ext cx="6644412" cy="436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3"/>
          <p:cNvSpPr>
            <a:spLocks noGrp="1"/>
          </p:cNvSpPr>
          <p:nvPr>
            <p:ph type="title"/>
          </p:nvPr>
        </p:nvSpPr>
        <p:spPr>
          <a:xfrm>
            <a:off x="217488" y="342900"/>
            <a:ext cx="6608762" cy="427038"/>
          </a:xfrm>
        </p:spPr>
        <p:txBody>
          <a:bodyPr/>
          <a:lstStyle/>
          <a:p>
            <a:pPr algn="ctr" eaLnBrk="1" hangingPunct="1"/>
            <a:r>
              <a:rPr lang="en-US" altLang="en-US" sz="2000" u="sng"/>
              <a:t>Summary: Factors Affecting Reduction in </a:t>
            </a:r>
            <a:r>
              <a:rPr lang="en-US" altLang="en-US" sz="2000" i="1" u="sng"/>
              <a:t>Vp</a:t>
            </a:r>
            <a:r>
              <a:rPr lang="en-US" altLang="en-US" sz="2000" u="sng"/>
              <a:t> Illnesses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313" y="828675"/>
            <a:ext cx="4384675" cy="4262438"/>
          </a:xfrm>
        </p:spPr>
        <p:txBody>
          <a:bodyPr rtlCol="0">
            <a:no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Sporadic illnesses only (2015-2017)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Reduced time to cooling (icing and refrigeration): from </a:t>
            </a:r>
            <a:r>
              <a:rPr lang="en-US" sz="1950" u="sng" dirty="0"/>
              <a:t>1 hour to immediately following start of harvest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Oyster and clam internal temperature at sale to original dealer – </a:t>
            </a:r>
            <a:r>
              <a:rPr lang="en-US" sz="1950" u="sng" dirty="0"/>
              <a:t>60ºF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Industry compliance – high;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50" dirty="0"/>
              <a:t>    Ice supplied by shellfish dealers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All New York oyster harvest subject to </a:t>
            </a:r>
            <a:r>
              <a:rPr lang="en-US" sz="1950" u="sng" dirty="0"/>
              <a:t>immediate cooling</a:t>
            </a:r>
            <a:r>
              <a:rPr lang="en-US" sz="1950" dirty="0"/>
              <a:t> once harvest begins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Outreach to diggers and shippers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950" dirty="0"/>
              <a:t>Increased Enforcement and field compliance of </a:t>
            </a:r>
            <a:r>
              <a:rPr lang="en-US" sz="1950" i="1" dirty="0"/>
              <a:t>Vp</a:t>
            </a:r>
            <a:r>
              <a:rPr lang="en-US" sz="1950" dirty="0"/>
              <a:t> Control Measures</a:t>
            </a:r>
          </a:p>
          <a:p>
            <a:pPr eaLnBrk="1" fontAlgn="auto" hangingPunct="1">
              <a:spcBef>
                <a:spcPts val="0"/>
              </a:spcBef>
              <a:defRPr/>
            </a:pPr>
            <a:endParaRPr lang="en-US" sz="195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1200" y="765789"/>
            <a:ext cx="2354310" cy="21312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1600" y="2897052"/>
            <a:ext cx="2303910" cy="212422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114425" y="2339975"/>
            <a:ext cx="4670425" cy="695325"/>
          </a:xfrm>
        </p:spPr>
        <p:txBody>
          <a:bodyPr/>
          <a:lstStyle/>
          <a:p>
            <a:pPr algn="ctr" eaLnBrk="1" hangingPunct="1"/>
            <a:r>
              <a:rPr lang="en-US" altLang="en-US"/>
              <a:t>Debra A. Barnes</a:t>
            </a:r>
          </a:p>
        </p:txBody>
      </p:sp>
      <p:sp>
        <p:nvSpPr>
          <p:cNvPr id="41986" name="Content Placeholder 9"/>
          <p:cNvSpPr>
            <a:spLocks noGrp="1"/>
          </p:cNvSpPr>
          <p:nvPr>
            <p:ph idx="1"/>
          </p:nvPr>
        </p:nvSpPr>
        <p:spPr>
          <a:xfrm>
            <a:off x="204788" y="2901950"/>
            <a:ext cx="6457950" cy="2335213"/>
          </a:xfrm>
        </p:spPr>
        <p:txBody>
          <a:bodyPr/>
          <a:lstStyle/>
          <a:p>
            <a:pPr algn="ctr" eaLnBrk="1" hangingPunct="1"/>
            <a:r>
              <a:rPr lang="en-US" altLang="en-US"/>
              <a:t>NYSDEC, Division of Marine Resources</a:t>
            </a:r>
          </a:p>
          <a:p>
            <a:pPr algn="ctr" eaLnBrk="1" hangingPunct="1"/>
            <a:r>
              <a:rPr lang="en-US" altLang="en-US"/>
              <a:t>Shellfisheries Bureau</a:t>
            </a:r>
          </a:p>
          <a:p>
            <a:pPr algn="ctr" eaLnBrk="1" hangingPunct="1"/>
            <a:r>
              <a:rPr lang="en-US" altLang="en-US"/>
              <a:t>205 N. Belle Mead Road, Suite 1</a:t>
            </a:r>
          </a:p>
          <a:p>
            <a:pPr algn="ctr" eaLnBrk="1" hangingPunct="1"/>
            <a:r>
              <a:rPr lang="en-US" altLang="en-US"/>
              <a:t>East Setauket, NY 11733</a:t>
            </a:r>
          </a:p>
          <a:p>
            <a:pPr algn="ctr" eaLnBrk="1" hangingPunct="1"/>
            <a:r>
              <a:rPr lang="en-US" altLang="en-US"/>
              <a:t>631-444-0477</a:t>
            </a:r>
          </a:p>
          <a:p>
            <a:pPr algn="ctr" eaLnBrk="1" hangingPunct="1"/>
            <a:r>
              <a:rPr lang="en-US" altLang="en-US"/>
              <a:t>www.dec.ny.gov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91" y="503041"/>
            <a:ext cx="2852933" cy="189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00" y="503041"/>
            <a:ext cx="2936081" cy="191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Title 3"/>
          <p:cNvSpPr>
            <a:spLocks noGrp="1"/>
          </p:cNvSpPr>
          <p:nvPr>
            <p:ph type="title"/>
          </p:nvPr>
        </p:nvSpPr>
        <p:spPr>
          <a:xfrm>
            <a:off x="185738" y="363538"/>
            <a:ext cx="6457950" cy="601662"/>
          </a:xfrm>
        </p:spPr>
        <p:txBody>
          <a:bodyPr/>
          <a:lstStyle/>
          <a:p>
            <a:pPr algn="ctr" eaLnBrk="1" hangingPunct="1"/>
            <a:r>
              <a:rPr lang="en-US" altLang="en-US"/>
              <a:t>New York </a:t>
            </a:r>
            <a:r>
              <a:rPr lang="en-US" altLang="en-US" i="1"/>
              <a:t>Vp</a:t>
            </a:r>
            <a:r>
              <a:rPr lang="en-US" altLang="en-US"/>
              <a:t> Illness Summary 2012-2013</a:t>
            </a:r>
          </a:p>
        </p:txBody>
      </p:sp>
      <p:graphicFrame>
        <p:nvGraphicFramePr>
          <p:cNvPr id="13324" name="Object 12"/>
          <p:cNvGraphicFramePr>
            <a:graphicFrameLocks noGrp="1"/>
          </p:cNvGraphicFramePr>
          <p:nvPr>
            <p:ph idx="1"/>
          </p:nvPr>
        </p:nvGraphicFramePr>
        <p:xfrm>
          <a:off x="76200" y="846138"/>
          <a:ext cx="655955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r:id="rId4" imgW="6559865" imgH="3657917" progId="Excel.Chart.8">
                  <p:embed/>
                </p:oleObj>
              </mc:Choice>
              <mc:Fallback>
                <p:oleObj r:id="rId4" imgW="6559865" imgH="3657917" progId="Excel.Chart.8">
                  <p:embed/>
                  <p:pic>
                    <p:nvPicPr>
                      <p:cNvPr id="0" name="Object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46138"/>
                        <a:ext cx="655955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TextBox 1"/>
          <p:cNvSpPr txBox="1">
            <a:spLocks noChangeArrowheads="1"/>
          </p:cNvSpPr>
          <p:nvPr/>
        </p:nvSpPr>
        <p:spPr bwMode="auto">
          <a:xfrm>
            <a:off x="0" y="4452938"/>
            <a:ext cx="561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>
                <a:solidFill>
                  <a:schemeClr val="bg1"/>
                </a:solidFill>
              </a:rPr>
              <a:t>Single Harvest Area: Outbreaks in Oyster Bay/Cold Spring Harbors NS2; Multi-State; Pacific NW Strain of </a:t>
            </a:r>
            <a:r>
              <a:rPr lang="en-US" altLang="en-US" sz="1400" i="1">
                <a:solidFill>
                  <a:schemeClr val="bg1"/>
                </a:solidFill>
              </a:rPr>
              <a:t>Vp (04:K12 &amp; 04:K Unknown)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75" y="404813"/>
            <a:ext cx="6457950" cy="6953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i="1" dirty="0"/>
              <a:t>Vp</a:t>
            </a:r>
            <a:r>
              <a:rPr lang="en-US" dirty="0"/>
              <a:t>CP Harvest Areas </a:t>
            </a:r>
            <a:br>
              <a:rPr lang="en-US" dirty="0"/>
            </a:br>
            <a:r>
              <a:rPr lang="en-US" dirty="0"/>
              <a:t>NS1, NS2, NS3 &amp; LS1 West of Eatons Neck Point</a:t>
            </a:r>
          </a:p>
        </p:txBody>
      </p:sp>
      <p:pic>
        <p:nvPicPr>
          <p:cNvPr id="15362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31888"/>
            <a:ext cx="6858000" cy="4011612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905000" y="3138488"/>
            <a:ext cx="334963" cy="74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28738" y="3009900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>
                <a:latin typeface="Calibri" panose="020F0502020204030204" pitchFamily="34" charset="0"/>
              </a:rPr>
              <a:t>LS1 West (LS1W)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71450" y="319088"/>
            <a:ext cx="6457950" cy="415925"/>
          </a:xfrm>
        </p:spPr>
        <p:txBody>
          <a:bodyPr/>
          <a:lstStyle/>
          <a:p>
            <a:pPr algn="ctr" eaLnBrk="1" hangingPunct="1"/>
            <a:r>
              <a:rPr lang="en-US" altLang="en-US" sz="2200" u="sng"/>
              <a:t>Changes in </a:t>
            </a:r>
            <a:r>
              <a:rPr lang="en-US" altLang="en-US" sz="2200" i="1" u="sng"/>
              <a:t>Vp</a:t>
            </a:r>
            <a:r>
              <a:rPr lang="en-US" altLang="en-US" sz="2200" u="sng"/>
              <a:t> Control Plans 2012 - 2016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793750"/>
          <a:ext cx="6858000" cy="11795125"/>
        </p:xfrm>
        <a:graphic>
          <a:graphicData uri="http://schemas.openxmlformats.org/drawingml/2006/table">
            <a:tbl>
              <a:tblPr/>
              <a:tblGrid>
                <a:gridCol w="71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43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Harvest Areas </a:t>
                      </a:r>
                      <a:r>
                        <a:rPr kumimoji="0" lang="en-US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CP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Shellfish Type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Time to Temperature (Cooling)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Internal Shellstock Temperature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Original Dealers (Shippers)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572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Outbreak NS2 (no VpCP – Not Mandatory)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183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Outbreak NS2  (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CP – BMPs –Cooling Not Mandatory)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Hard Clams and Oysters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BMP – cooling, refrigeration  within 5 hours of harvest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BMP - Cooled to 50°F within 10 hours of refrigeration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878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NS1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 NS2, &amp;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LS1 (west of Lloyd Pt)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Hard Clams and Oysters 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 hour to icing or 5 hours to refrigeration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68°F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prior to sale to original dealer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50°F within 10 hrs of time of harvest &amp; prior to shipment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5878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NS1, NS2,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NS3 &amp; LS1 (west of Eatons Neck Pt)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Hard Clams and Oysters 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 hour to cooling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; icing, refrigeration or slurry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60°F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prior to sale to original dealer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50°F within 10 hrs of time of harvest &amp; prior to shipment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1572"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NS1, NS2, NS3 &amp; LS1 (west of Eatons Neck Pt)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514350"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5143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51435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51435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51435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435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Hard Clams and Oysters </a:t>
                      </a: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5143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Immediate cooling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; icing, refrigeration or slurry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60°F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prior to sale to original dealer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450"/>
                        </a:spcAft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45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45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450"/>
                        </a:spcAft>
                        <a:buSzPct val="75000"/>
                        <a:buFont typeface="Arial" panose="020B0604020202020204" pitchFamily="34" charset="0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ts val="450"/>
                        </a:spcAft>
                        <a:buSzPct val="75000"/>
                        <a:buFont typeface="Wingdings" panose="05000000000000000000" pitchFamily="2" charset="2"/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Cooled to 50°F within 10 hrs of time of harvest &amp; prior to shipment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/>
          </p:nvPr>
        </p:nvSpPr>
        <p:spPr>
          <a:xfrm>
            <a:off x="271463" y="292100"/>
            <a:ext cx="6457950" cy="498475"/>
          </a:xfrm>
        </p:spPr>
        <p:txBody>
          <a:bodyPr/>
          <a:lstStyle/>
          <a:p>
            <a:pPr algn="ctr" eaLnBrk="1" hangingPunct="1"/>
            <a:r>
              <a:rPr lang="en-US" altLang="en-US" u="sng"/>
              <a:t>2017 </a:t>
            </a:r>
            <a:r>
              <a:rPr lang="en-US" altLang="en-US" i="1" u="sng"/>
              <a:t>Vp</a:t>
            </a:r>
            <a:r>
              <a:rPr lang="en-US" altLang="en-US" u="sng"/>
              <a:t> Control Measures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885825"/>
            <a:ext cx="4244975" cy="4183063"/>
          </a:xfrm>
        </p:spPr>
        <p:txBody>
          <a:bodyPr rtlCol="0">
            <a:normAutofit fontScale="25000" lnSpcReduction="20000"/>
          </a:bodyPr>
          <a:lstStyle/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Effective May 1 – September 30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Applies to Hard Clams &amp; Oysters in </a:t>
            </a:r>
            <a:r>
              <a:rPr lang="en-US" sz="7200" i="1" dirty="0"/>
              <a:t>Vp</a:t>
            </a:r>
            <a:r>
              <a:rPr lang="en-US" sz="7200" dirty="0"/>
              <a:t>CP Areas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Shading of shellstock May 1 – Oct 31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Immediate culling and then cooling by refrigeration or icing of oysters and clams following </a:t>
            </a:r>
            <a:r>
              <a:rPr lang="en-US" sz="7200" i="1" dirty="0"/>
              <a:t>Time of Harvest</a:t>
            </a:r>
            <a:r>
              <a:rPr lang="en-US" sz="7200" dirty="0"/>
              <a:t> (cull and cool once harvest begins)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Internal temperature of shellstock must be cooled to 60ºF or less prior to sale to original dealer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Immediate refrigeration or icing applies to </a:t>
            </a:r>
            <a:r>
              <a:rPr lang="en-US" sz="7200" b="1" u="sng" dirty="0"/>
              <a:t>all</a:t>
            </a:r>
            <a:r>
              <a:rPr lang="en-US" sz="7200" u="sng" dirty="0"/>
              <a:t> </a:t>
            </a:r>
            <a:r>
              <a:rPr lang="en-US" sz="7200" b="1" u="sng" dirty="0"/>
              <a:t>oyster</a:t>
            </a:r>
            <a:r>
              <a:rPr lang="en-US" sz="7200" u="sng" dirty="0"/>
              <a:t> harvest</a:t>
            </a:r>
            <a:r>
              <a:rPr lang="en-US" sz="7200" dirty="0"/>
              <a:t> in NYS 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dirty="0"/>
              <a:t>All shellstock must be cooled to 50ºF within 10 hours of </a:t>
            </a:r>
            <a:r>
              <a:rPr lang="en-US" sz="7200" u="sng" dirty="0"/>
              <a:t>time of receipt</a:t>
            </a:r>
            <a:r>
              <a:rPr lang="en-US" sz="7200" dirty="0"/>
              <a:t> by shipper and prior to being shipped </a:t>
            </a:r>
          </a:p>
          <a:p>
            <a:pPr eaLnBrk="1" fontAlgn="auto" hangingPunct="1">
              <a:spcBef>
                <a:spcPts val="0"/>
              </a:spcBef>
              <a:defRPr/>
            </a:pPr>
            <a:endParaRPr lang="en-US" sz="6800" dirty="0"/>
          </a:p>
          <a:p>
            <a:pPr eaLnBrk="1" fontAlgn="auto" hangingPunct="1">
              <a:spcBef>
                <a:spcPts val="0"/>
              </a:spcBef>
              <a:defRPr/>
            </a:pPr>
            <a:endParaRPr lang="en-US" sz="20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/>
          </a:p>
        </p:txBody>
      </p:sp>
      <p:pic>
        <p:nvPicPr>
          <p:cNvPr id="1945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988" y="1023938"/>
            <a:ext cx="2317750" cy="335438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71463" y="292100"/>
            <a:ext cx="6457950" cy="498475"/>
          </a:xfrm>
        </p:spPr>
        <p:txBody>
          <a:bodyPr/>
          <a:lstStyle/>
          <a:p>
            <a:pPr algn="ctr" eaLnBrk="1" hangingPunct="1"/>
            <a:r>
              <a:rPr lang="en-US" altLang="en-US" sz="2200" u="sng"/>
              <a:t>2017 </a:t>
            </a:r>
            <a:r>
              <a:rPr lang="en-US" altLang="en-US" sz="2200" i="1" u="sng"/>
              <a:t>Vp</a:t>
            </a:r>
            <a:r>
              <a:rPr lang="en-US" altLang="en-US" sz="2200" u="sng"/>
              <a:t> Control Measures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1450" y="900113"/>
            <a:ext cx="3613150" cy="3671887"/>
          </a:xfrm>
        </p:spPr>
        <p:txBody>
          <a:bodyPr rtlCol="0">
            <a:normAutofit fontScale="25000" lnSpcReduction="20000"/>
          </a:bodyPr>
          <a:lstStyle/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8000" dirty="0"/>
              <a:t>All requirements for diggers (harvesters) are the same as 2016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80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8000" dirty="0"/>
              <a:t>Only change applies to shellfish shippers 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80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8000" dirty="0"/>
              <a:t>All shellstock must be cooled to 50ºF within 10 hours of </a:t>
            </a:r>
            <a:r>
              <a:rPr lang="en-US" sz="8000" b="1" u="sng" dirty="0"/>
              <a:t>time of receipt</a:t>
            </a:r>
            <a:r>
              <a:rPr lang="en-US" sz="8000" dirty="0"/>
              <a:t> and prior to shipping 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80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8000" dirty="0"/>
              <a:t>Shippers must record time shellstock reaches 50ºF as HACCP record</a:t>
            </a:r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88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6800" dirty="0"/>
          </a:p>
          <a:p>
            <a:pPr eaLnBrk="1" fontAlgn="auto" hangingPunct="1">
              <a:spcBef>
                <a:spcPts val="0"/>
              </a:spcBef>
              <a:defRPr/>
            </a:pPr>
            <a:endParaRPr lang="en-US" sz="6800" dirty="0"/>
          </a:p>
          <a:p>
            <a:pPr eaLnBrk="1" fontAlgn="auto" hangingPunct="1">
              <a:spcBef>
                <a:spcPts val="0"/>
              </a:spcBef>
              <a:defRPr/>
            </a:pPr>
            <a:endParaRPr lang="en-US" sz="2000" dirty="0"/>
          </a:p>
          <a:p>
            <a:pPr marL="285750" indent="-285750" eaLnBrk="1" fontAlgn="auto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84725" y="1404594"/>
            <a:ext cx="2944642" cy="3016206"/>
          </a:xfrm>
          <a:effectLst>
            <a:softEdge rad="508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4294967295"/>
          </p:nvPr>
        </p:nvSpPr>
        <p:spPr>
          <a:xfrm>
            <a:off x="0" y="369888"/>
            <a:ext cx="7051675" cy="4510087"/>
          </a:xfrm>
        </p:spPr>
        <p:txBody>
          <a:bodyPr/>
          <a:lstStyle/>
          <a:p>
            <a:pPr algn="ctr" eaLnBrk="1" hangingPunct="1"/>
            <a:r>
              <a:rPr lang="en-US" altLang="en-US" sz="2000" b="1" u="sng"/>
              <a:t>2015 - 2017 VpCP Harvest Areas</a:t>
            </a:r>
          </a:p>
          <a:p>
            <a:pPr algn="ctr" eaLnBrk="1" hangingPunct="1"/>
            <a:r>
              <a:rPr lang="en-US" altLang="en-US" sz="2000" b="1" u="sng"/>
              <a:t>NS1, NS2, NS3 &amp; LS1 West of Eatons Neck Point</a:t>
            </a: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5919" r="3078" b="2449"/>
          <a:stretch>
            <a:fillRect/>
          </a:stretch>
        </p:blipFill>
        <p:spPr bwMode="auto">
          <a:xfrm>
            <a:off x="193675" y="1241425"/>
            <a:ext cx="6430963" cy="3757613"/>
          </a:xfrm>
          <a:prstGeom prst="rect">
            <a:avLst/>
          </a:prstGeom>
          <a:noFill/>
          <a:ln w="381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50813" y="360363"/>
            <a:ext cx="6457950" cy="385762"/>
          </a:xfrm>
        </p:spPr>
        <p:txBody>
          <a:bodyPr/>
          <a:lstStyle/>
          <a:p>
            <a:pPr algn="ctr" eaLnBrk="1" hangingPunct="1"/>
            <a:r>
              <a:rPr lang="en-US" altLang="en-US" sz="2000"/>
              <a:t>Oyster and Hard Clam Harvesting Methods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418449" y="755207"/>
            <a:ext cx="3376246" cy="2149772"/>
          </a:xfr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38" y="2926080"/>
            <a:ext cx="3334044" cy="21664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918" y="2919044"/>
            <a:ext cx="3306777" cy="21593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0338" y="757912"/>
            <a:ext cx="3304458" cy="2147067"/>
          </a:xfrm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5"/>
          <p:cNvSpPr>
            <a:spLocks noGrp="1"/>
          </p:cNvSpPr>
          <p:nvPr>
            <p:ph type="title"/>
          </p:nvPr>
        </p:nvSpPr>
        <p:spPr>
          <a:xfrm>
            <a:off x="49213" y="385763"/>
            <a:ext cx="6640512" cy="352425"/>
          </a:xfrm>
        </p:spPr>
        <p:txBody>
          <a:bodyPr/>
          <a:lstStyle/>
          <a:p>
            <a:pPr algn="ctr" eaLnBrk="1" hangingPunct="1"/>
            <a:r>
              <a:rPr lang="en-US" altLang="en-US" sz="1800"/>
              <a:t>Oyster Cultivation Methods – Floating &amp; Submerged Gear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344482" y="738554"/>
            <a:ext cx="3430438" cy="2146429"/>
          </a:xfrm>
          <a:ln w="12700"/>
          <a:effectLst>
            <a:softEdge rad="63500"/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63019" y="2883878"/>
            <a:ext cx="3430438" cy="2189284"/>
          </a:xfrm>
          <a:ln w="12700"/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6" y="738554"/>
            <a:ext cx="3133911" cy="2139395"/>
          </a:xfrm>
          <a:prstGeom prst="rect">
            <a:avLst/>
          </a:prstGeom>
          <a:ln w="3175">
            <a:noFill/>
          </a:ln>
          <a:effectLst>
            <a:softEdge rad="63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36" y="2883878"/>
            <a:ext cx="3133911" cy="2168182"/>
          </a:xfrm>
          <a:prstGeom prst="rect">
            <a:avLst/>
          </a:prstGeom>
          <a:ln w="12700" cmpd="sng"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4x3_dark-dec.potx" id="{88BC42D2-E4B1-448B-BB8D-650627613E1E}" vid="{1C1B36A0-897D-41B5-AD6B-8525B0BFAF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decpptdark4x3-1</Template>
  <TotalTime>2336</TotalTime>
  <Words>748</Words>
  <Application>Microsoft Office PowerPoint</Application>
  <PresentationFormat>Custom</PresentationFormat>
  <Paragraphs>123</Paragraphs>
  <Slides>16</Slides>
  <Notes>16</Notes>
  <HiddenSlides>3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Wingdings</vt:lpstr>
      <vt:lpstr>Calibri</vt:lpstr>
      <vt:lpstr>Office Theme</vt:lpstr>
      <vt:lpstr>Microsoft Excel Chart</vt:lpstr>
      <vt:lpstr>Status of New York State Vibrio  Illnesses and Control Plan </vt:lpstr>
      <vt:lpstr>New York Vp Illness Summary 2012-2013</vt:lpstr>
      <vt:lpstr>VpCP Harvest Areas  NS1, NS2, NS3 &amp; LS1 West of Eatons Neck Point</vt:lpstr>
      <vt:lpstr>Changes in Vp Control Plans 2012 - 2016</vt:lpstr>
      <vt:lpstr>2017 Vp Control Measures</vt:lpstr>
      <vt:lpstr>2017 Vp Control Measures</vt:lpstr>
      <vt:lpstr>PowerPoint Presentation</vt:lpstr>
      <vt:lpstr>Oyster and Hard Clam Harvesting Methods</vt:lpstr>
      <vt:lpstr>Oyster Cultivation Methods – Floating &amp; Submerged Gear</vt:lpstr>
      <vt:lpstr>Onboard Cooling Methods – Icing &amp; Refrigeration</vt:lpstr>
      <vt:lpstr>New York State Hard Clam Landings (Bu) 2012-2016</vt:lpstr>
      <vt:lpstr>NYS Oyster Landings (Bu) 2012-2016</vt:lpstr>
      <vt:lpstr>NY Vp Illness Summary 2014 - *2017</vt:lpstr>
      <vt:lpstr>NY Vp Illness Summary 2014 - *2017</vt:lpstr>
      <vt:lpstr>Summary: Factors Affecting Reduction in Vp Illnesses   </vt:lpstr>
      <vt:lpstr>Debra A. Barnes</vt:lpstr>
    </vt:vector>
  </TitlesOfParts>
  <Company>NYSDEC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Title – Arial Bold</dc:title>
  <dc:creator>Debra Barnes</dc:creator>
  <cp:lastModifiedBy>Debbie1</cp:lastModifiedBy>
  <cp:revision>323</cp:revision>
  <cp:lastPrinted>2017-08-31T18:54:23Z</cp:lastPrinted>
  <dcterms:created xsi:type="dcterms:W3CDTF">2015-10-09T19:54:34Z</dcterms:created>
  <dcterms:modified xsi:type="dcterms:W3CDTF">2017-09-04T23:09:27Z</dcterms:modified>
</cp:coreProperties>
</file>