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1" r:id="rId3"/>
    <p:sldId id="312" r:id="rId4"/>
    <p:sldId id="321" r:id="rId5"/>
    <p:sldId id="313" r:id="rId6"/>
    <p:sldId id="314" r:id="rId7"/>
    <p:sldId id="325" r:id="rId8"/>
    <p:sldId id="315" r:id="rId9"/>
    <p:sldId id="283" r:id="rId10"/>
    <p:sldId id="307" r:id="rId11"/>
    <p:sldId id="309" r:id="rId12"/>
    <p:sldId id="319" r:id="rId13"/>
    <p:sldId id="320" r:id="rId14"/>
    <p:sldId id="318" r:id="rId15"/>
    <p:sldId id="317" r:id="rId16"/>
    <p:sldId id="326" r:id="rId17"/>
    <p:sldId id="323" r:id="rId18"/>
    <p:sldId id="322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caladmin" initials="L" lastIdx="1" clrIdx="0">
    <p:extLst/>
  </p:cmAuthor>
  <p:cmAuthor id="2" name="Microsoft Office Us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280" autoAdjust="0"/>
  </p:normalViewPr>
  <p:slideViewPr>
    <p:cSldViewPr snapToGrid="0">
      <p:cViewPr>
        <p:scale>
          <a:sx n="72" d="100"/>
          <a:sy n="72" d="100"/>
        </p:scale>
        <p:origin x="-120" y="-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vejones:Desktop:VIBRIOS:Xu%20Whistler%20paper:GBE-GOM-LIS%20water%20temp%20grpa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tevejones:Desktop:VIBRIOS:Xu%20Whistler%20paper:GBE-GOM-LIS%20water%20temp%20grpa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vejones:Desktop:2017%20ISSC%20Vp%20meeting:Northeast%20SS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tevejones:Desktop:VIBRIOS:NI%20Vp%201993-95%202007-09%202011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GBE!$I$115</c:f>
              <c:strCache>
                <c:ptCount val="1"/>
                <c:pt idx="0">
                  <c:v>EXRX</c:v>
                </c:pt>
              </c:strCache>
            </c:strRef>
          </c:tx>
          <c:cat>
            <c:numRef>
              <c:f>GBE!$J$114:$S$114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GBE!$J$115:$S$115</c:f>
              <c:numCache>
                <c:formatCode>General</c:formatCode>
                <c:ptCount val="10"/>
                <c:pt idx="2">
                  <c:v>18.439</c:v>
                </c:pt>
                <c:pt idx="3">
                  <c:v>17.376</c:v>
                </c:pt>
                <c:pt idx="4">
                  <c:v>17.833</c:v>
                </c:pt>
                <c:pt idx="5">
                  <c:v>17.815</c:v>
                </c:pt>
                <c:pt idx="6">
                  <c:v>18.081</c:v>
                </c:pt>
                <c:pt idx="7">
                  <c:v>19.009</c:v>
                </c:pt>
                <c:pt idx="8">
                  <c:v>20.0504</c:v>
                </c:pt>
                <c:pt idx="9">
                  <c:v>18.4098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GBE!$I$116</c:f>
              <c:strCache>
                <c:ptCount val="1"/>
                <c:pt idx="0">
                  <c:v>A01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GBE!$J$114:$S$114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GBE!$J$116:$S$116</c:f>
              <c:numCache>
                <c:formatCode>General</c:formatCode>
                <c:ptCount val="10"/>
                <c:pt idx="0">
                  <c:v>13.74</c:v>
                </c:pt>
                <c:pt idx="1">
                  <c:v>14.096</c:v>
                </c:pt>
                <c:pt idx="2">
                  <c:v>15.005</c:v>
                </c:pt>
                <c:pt idx="3">
                  <c:v>14.706</c:v>
                </c:pt>
                <c:pt idx="4">
                  <c:v>15.277</c:v>
                </c:pt>
                <c:pt idx="5">
                  <c:v>14.14</c:v>
                </c:pt>
                <c:pt idx="6">
                  <c:v>15.927</c:v>
                </c:pt>
                <c:pt idx="7">
                  <c:v>14.918</c:v>
                </c:pt>
                <c:pt idx="8">
                  <c:v>15.985</c:v>
                </c:pt>
                <c:pt idx="9">
                  <c:v>15.246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GBE!$I$117</c:f>
              <c:strCache>
                <c:ptCount val="1"/>
                <c:pt idx="0">
                  <c:v>GBE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triangle"/>
            <c:size val="13"/>
            <c:spPr>
              <a:solidFill>
                <a:schemeClr val="accent4">
                  <a:lumMod val="50000"/>
                </a:schemeClr>
              </a:solidFill>
            </c:spPr>
          </c:marker>
          <c:cat>
            <c:numRef>
              <c:f>GBE!$J$114:$S$114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GBE!$J$117:$S$117</c:f>
              <c:numCache>
                <c:formatCode>0.0</c:formatCode>
                <c:ptCount val="10"/>
                <c:pt idx="0">
                  <c:v>16.04690990320179</c:v>
                </c:pt>
                <c:pt idx="1">
                  <c:v>17.16094510076443</c:v>
                </c:pt>
                <c:pt idx="2">
                  <c:v>19.03223766504514</c:v>
                </c:pt>
                <c:pt idx="3">
                  <c:v>18.2</c:v>
                </c:pt>
                <c:pt idx="4">
                  <c:v>18.9</c:v>
                </c:pt>
                <c:pt idx="5" formatCode="General">
                  <c:v>17.4</c:v>
                </c:pt>
                <c:pt idx="6" formatCode="General">
                  <c:v>19.63959549624688</c:v>
                </c:pt>
                <c:pt idx="7" formatCode="0">
                  <c:v>18.53</c:v>
                </c:pt>
                <c:pt idx="8" formatCode="0">
                  <c:v>19.63</c:v>
                </c:pt>
                <c:pt idx="9" formatCode="0">
                  <c:v>19.34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307832"/>
        <c:axId val="-2145312408"/>
      </c:lineChart>
      <c:catAx>
        <c:axId val="-214530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5312408"/>
        <c:crosses val="autoZero"/>
        <c:auto val="1"/>
        <c:lblAlgn val="ctr"/>
        <c:lblOffset val="100"/>
        <c:noMultiLvlLbl val="0"/>
      </c:catAx>
      <c:valAx>
        <c:axId val="-2145312408"/>
        <c:scaling>
          <c:orientation val="minMax"/>
          <c:max val="21.0"/>
          <c:min val="1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Sea surface</a:t>
                </a:r>
                <a:r>
                  <a:rPr lang="en-US" sz="1400" baseline="0"/>
                  <a:t> temperature (°C)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307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GBE!$I$115</c:f>
              <c:strCache>
                <c:ptCount val="1"/>
                <c:pt idx="0">
                  <c:v>EXRX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cat>
            <c:numRef>
              <c:f>GBE!$J$114:$S$114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GBE!$J$115:$S$115</c:f>
              <c:numCache>
                <c:formatCode>General</c:formatCode>
                <c:ptCount val="10"/>
                <c:pt idx="2">
                  <c:v>18.439</c:v>
                </c:pt>
                <c:pt idx="3">
                  <c:v>17.376</c:v>
                </c:pt>
                <c:pt idx="4">
                  <c:v>17.833</c:v>
                </c:pt>
                <c:pt idx="5">
                  <c:v>17.815</c:v>
                </c:pt>
                <c:pt idx="6">
                  <c:v>18.081</c:v>
                </c:pt>
                <c:pt idx="7">
                  <c:v>19.009</c:v>
                </c:pt>
                <c:pt idx="8">
                  <c:v>20.0504</c:v>
                </c:pt>
                <c:pt idx="9">
                  <c:v>18.4098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GBE!$I$116</c:f>
              <c:strCache>
                <c:ptCount val="1"/>
                <c:pt idx="0">
                  <c:v>A01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GBE!$J$114:$S$114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GBE!$J$116:$S$116</c:f>
              <c:numCache>
                <c:formatCode>General</c:formatCode>
                <c:ptCount val="10"/>
                <c:pt idx="0">
                  <c:v>13.74</c:v>
                </c:pt>
                <c:pt idx="1">
                  <c:v>14.096</c:v>
                </c:pt>
                <c:pt idx="2">
                  <c:v>15.005</c:v>
                </c:pt>
                <c:pt idx="3">
                  <c:v>14.706</c:v>
                </c:pt>
                <c:pt idx="4">
                  <c:v>15.277</c:v>
                </c:pt>
                <c:pt idx="5">
                  <c:v>14.14</c:v>
                </c:pt>
                <c:pt idx="6">
                  <c:v>15.927</c:v>
                </c:pt>
                <c:pt idx="7">
                  <c:v>14.918</c:v>
                </c:pt>
                <c:pt idx="8">
                  <c:v>15.985</c:v>
                </c:pt>
                <c:pt idx="9">
                  <c:v>15.246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GBE!$I$117</c:f>
              <c:strCache>
                <c:ptCount val="1"/>
                <c:pt idx="0">
                  <c:v>GBE</c:v>
                </c:pt>
              </c:strCache>
            </c:strRef>
          </c:tx>
          <c:cat>
            <c:numRef>
              <c:f>GBE!$J$114:$S$114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GBE!$J$117:$S$117</c:f>
              <c:numCache>
                <c:formatCode>0.0</c:formatCode>
                <c:ptCount val="10"/>
                <c:pt idx="0">
                  <c:v>16.04690990320179</c:v>
                </c:pt>
                <c:pt idx="1">
                  <c:v>17.16094510076443</c:v>
                </c:pt>
                <c:pt idx="2">
                  <c:v>19.03223766504514</c:v>
                </c:pt>
                <c:pt idx="3">
                  <c:v>18.2</c:v>
                </c:pt>
                <c:pt idx="4">
                  <c:v>18.9</c:v>
                </c:pt>
                <c:pt idx="5" formatCode="General">
                  <c:v>17.4</c:v>
                </c:pt>
                <c:pt idx="6" formatCode="General">
                  <c:v>19.63959549624688</c:v>
                </c:pt>
                <c:pt idx="7" formatCode="0">
                  <c:v>18.53</c:v>
                </c:pt>
                <c:pt idx="8" formatCode="0">
                  <c:v>19.63</c:v>
                </c:pt>
                <c:pt idx="9" formatCode="0">
                  <c:v>19.34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273208"/>
        <c:axId val="-2146276264"/>
      </c:lineChart>
      <c:catAx>
        <c:axId val="-2146273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6276264"/>
        <c:crosses val="autoZero"/>
        <c:auto val="1"/>
        <c:lblAlgn val="ctr"/>
        <c:lblOffset val="100"/>
        <c:noMultiLvlLbl val="0"/>
      </c:catAx>
      <c:valAx>
        <c:axId val="-2146276264"/>
        <c:scaling>
          <c:orientation val="minMax"/>
          <c:max val="21.0"/>
          <c:min val="1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Sea surface</a:t>
                </a:r>
                <a:r>
                  <a:rPr lang="en-US" sz="1400" baseline="0"/>
                  <a:t> temperature (°C)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273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50260826771653"/>
          <c:y val="0.0299715515333689"/>
          <c:w val="0.904873851706037"/>
          <c:h val="0.923119248834132"/>
        </c:manualLayout>
      </c:layout>
      <c:lineChart>
        <c:grouping val="standar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A01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star"/>
            <c:size val="1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Sheet1!$D$5:$D$20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Sheet1!$E$5:$E$20</c:f>
              <c:numCache>
                <c:formatCode>General</c:formatCode>
                <c:ptCount val="16"/>
                <c:pt idx="0">
                  <c:v>13.732</c:v>
                </c:pt>
                <c:pt idx="2">
                  <c:v>13.74</c:v>
                </c:pt>
                <c:pt idx="3">
                  <c:v>14.096</c:v>
                </c:pt>
                <c:pt idx="4">
                  <c:v>15.005</c:v>
                </c:pt>
                <c:pt idx="5">
                  <c:v>14.706</c:v>
                </c:pt>
                <c:pt idx="6">
                  <c:v>15.277</c:v>
                </c:pt>
                <c:pt idx="7">
                  <c:v>14.14</c:v>
                </c:pt>
                <c:pt idx="8">
                  <c:v>15.927</c:v>
                </c:pt>
                <c:pt idx="9">
                  <c:v>14.918</c:v>
                </c:pt>
                <c:pt idx="10">
                  <c:v>15.985</c:v>
                </c:pt>
                <c:pt idx="11">
                  <c:v>15.246</c:v>
                </c:pt>
                <c:pt idx="12">
                  <c:v>15.215</c:v>
                </c:pt>
                <c:pt idx="13">
                  <c:v>13.129</c:v>
                </c:pt>
                <c:pt idx="14">
                  <c:v>15.115</c:v>
                </c:pt>
                <c:pt idx="15">
                  <c:v>14.136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EXRX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diamond"/>
            <c:size val="13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cat>
            <c:numRef>
              <c:f>Sheet1!$D$5:$D$20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Sheet1!$F$5:$F$20</c:f>
              <c:numCache>
                <c:formatCode>General</c:formatCode>
                <c:ptCount val="16"/>
                <c:pt idx="4">
                  <c:v>18.439</c:v>
                </c:pt>
                <c:pt idx="5">
                  <c:v>17.376</c:v>
                </c:pt>
                <c:pt idx="6">
                  <c:v>17.833</c:v>
                </c:pt>
                <c:pt idx="7">
                  <c:v>17.815</c:v>
                </c:pt>
                <c:pt idx="8">
                  <c:v>18.081</c:v>
                </c:pt>
                <c:pt idx="9">
                  <c:v>19.009</c:v>
                </c:pt>
                <c:pt idx="10">
                  <c:v>20.0504</c:v>
                </c:pt>
                <c:pt idx="11">
                  <c:v>18.4098</c:v>
                </c:pt>
                <c:pt idx="12">
                  <c:v>18.4158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Sheet1!$G$4</c:f>
              <c:strCache>
                <c:ptCount val="1"/>
                <c:pt idx="0">
                  <c:v>GBE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triangle"/>
            <c:size val="13"/>
            <c:spPr>
              <a:solidFill>
                <a:schemeClr val="accent4">
                  <a:lumMod val="50000"/>
                </a:schemeClr>
              </a:solidFill>
            </c:spPr>
          </c:marker>
          <c:cat>
            <c:numRef>
              <c:f>Sheet1!$D$5:$D$20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Sheet1!$G$5:$G$20</c:f>
              <c:numCache>
                <c:formatCode>General</c:formatCode>
                <c:ptCount val="16"/>
                <c:pt idx="2">
                  <c:v>16.0</c:v>
                </c:pt>
                <c:pt idx="3">
                  <c:v>17.2</c:v>
                </c:pt>
                <c:pt idx="4">
                  <c:v>19.0</c:v>
                </c:pt>
                <c:pt idx="5">
                  <c:v>18.2</c:v>
                </c:pt>
                <c:pt idx="6">
                  <c:v>18.9</c:v>
                </c:pt>
                <c:pt idx="7">
                  <c:v>17.4</c:v>
                </c:pt>
                <c:pt idx="8">
                  <c:v>19.6</c:v>
                </c:pt>
                <c:pt idx="9">
                  <c:v>18.5</c:v>
                </c:pt>
                <c:pt idx="10">
                  <c:v>19.6</c:v>
                </c:pt>
                <c:pt idx="11">
                  <c:v>19.3</c:v>
                </c:pt>
                <c:pt idx="12">
                  <c:v>18.58</c:v>
                </c:pt>
                <c:pt idx="13">
                  <c:v>17.71</c:v>
                </c:pt>
                <c:pt idx="14">
                  <c:v>18.7</c:v>
                </c:pt>
                <c:pt idx="15">
                  <c:v>17.65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358632"/>
        <c:axId val="-2146363272"/>
      </c:lineChart>
      <c:catAx>
        <c:axId val="-214635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363272"/>
        <c:crosses val="autoZero"/>
        <c:auto val="1"/>
        <c:lblAlgn val="ctr"/>
        <c:lblOffset val="100"/>
        <c:noMultiLvlLbl val="0"/>
      </c:catAx>
      <c:valAx>
        <c:axId val="-2146363272"/>
        <c:scaling>
          <c:orientation val="minMax"/>
          <c:min val="13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6358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694444444444444"/>
          <c:y val="0.00938249345518255"/>
          <c:w val="0.577777777777778"/>
          <c:h val="0.13280955429888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'1993-2015'!$I$2</c:f>
              <c:strCache>
                <c:ptCount val="1"/>
                <c:pt idx="0">
                  <c:v>2014-15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'1993-2015'!$H$3:$H$10</c:f>
              <c:strCache>
                <c:ptCount val="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</c:strCache>
            </c:strRef>
          </c:cat>
          <c:val>
            <c:numRef>
              <c:f>'1993-2015'!$I$3:$I$10</c:f>
              <c:numCache>
                <c:formatCode>0</c:formatCode>
                <c:ptCount val="8"/>
                <c:pt idx="0">
                  <c:v>1.8</c:v>
                </c:pt>
                <c:pt idx="1">
                  <c:v>694.1695413415013</c:v>
                </c:pt>
                <c:pt idx="2">
                  <c:v>9023.243137634617</c:v>
                </c:pt>
                <c:pt idx="3">
                  <c:v>3570.399202915781</c:v>
                </c:pt>
                <c:pt idx="4">
                  <c:v>490.8748187082056</c:v>
                </c:pt>
                <c:pt idx="5">
                  <c:v>2626.78510731274</c:v>
                </c:pt>
                <c:pt idx="6">
                  <c:v>25.45584412271571</c:v>
                </c:pt>
                <c:pt idx="7">
                  <c:v>240.0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'1993-2015'!$J$2</c:f>
              <c:strCache>
                <c:ptCount val="1"/>
                <c:pt idx="0">
                  <c:v>2011-13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'1993-2015'!$H$3:$H$10</c:f>
              <c:strCache>
                <c:ptCount val="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</c:strCache>
            </c:strRef>
          </c:cat>
          <c:val>
            <c:numRef>
              <c:f>'1993-2015'!$J$3:$J$10</c:f>
              <c:numCache>
                <c:formatCode>0</c:formatCode>
                <c:ptCount val="8"/>
                <c:pt idx="0">
                  <c:v>6.631256697552695</c:v>
                </c:pt>
                <c:pt idx="1">
                  <c:v>30.07978760978751</c:v>
                </c:pt>
                <c:pt idx="2">
                  <c:v>799.3351090592472</c:v>
                </c:pt>
                <c:pt idx="3">
                  <c:v>9871.130219963281</c:v>
                </c:pt>
                <c:pt idx="4">
                  <c:v>1304.568894309534</c:v>
                </c:pt>
                <c:pt idx="5">
                  <c:v>360.0</c:v>
                </c:pt>
                <c:pt idx="6">
                  <c:v>8.401020284232068</c:v>
                </c:pt>
                <c:pt idx="7">
                  <c:v>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'1993-2015'!$K$2</c:f>
              <c:strCache>
                <c:ptCount val="1"/>
                <c:pt idx="0">
                  <c:v>2007-09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strRef>
              <c:f>'1993-2015'!$H$3:$H$10</c:f>
              <c:strCache>
                <c:ptCount val="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</c:strCache>
            </c:strRef>
          </c:cat>
          <c:val>
            <c:numRef>
              <c:f>'1993-2015'!$K$3:$K$10</c:f>
              <c:numCache>
                <c:formatCode>0</c:formatCode>
                <c:ptCount val="8"/>
                <c:pt idx="0">
                  <c:v>1.0</c:v>
                </c:pt>
                <c:pt idx="1">
                  <c:v>847.0</c:v>
                </c:pt>
                <c:pt idx="2">
                  <c:v>187.0</c:v>
                </c:pt>
                <c:pt idx="3">
                  <c:v>1353.0</c:v>
                </c:pt>
                <c:pt idx="4">
                  <c:v>304.0</c:v>
                </c:pt>
                <c:pt idx="5">
                  <c:v>186.0</c:v>
                </c:pt>
                <c:pt idx="6">
                  <c:v>2.0</c:v>
                </c:pt>
                <c:pt idx="7">
                  <c:v>2.0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'1993-2015'!$L$2</c:f>
              <c:strCache>
                <c:ptCount val="1"/>
                <c:pt idx="0">
                  <c:v>1993-95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'1993-2015'!$H$3:$H$10</c:f>
              <c:strCache>
                <c:ptCount val="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</c:strCache>
            </c:strRef>
          </c:cat>
          <c:val>
            <c:numRef>
              <c:f>'1993-2015'!$L$3:$L$10</c:f>
              <c:numCache>
                <c:formatCode>0</c:formatCode>
                <c:ptCount val="8"/>
                <c:pt idx="0" formatCode="General">
                  <c:v>1.0</c:v>
                </c:pt>
                <c:pt idx="1">
                  <c:v>140.641387933993</c:v>
                </c:pt>
                <c:pt idx="2">
                  <c:v>158.9753034780892</c:v>
                </c:pt>
                <c:pt idx="3">
                  <c:v>149.3987951758648</c:v>
                </c:pt>
                <c:pt idx="4">
                  <c:v>46.475800154489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917240"/>
        <c:axId val="-2121920824"/>
      </c:lineChart>
      <c:catAx>
        <c:axId val="-2121917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1920824"/>
        <c:crosses val="autoZero"/>
        <c:auto val="1"/>
        <c:lblAlgn val="ctr"/>
        <c:lblOffset val="100"/>
        <c:noMultiLvlLbl val="0"/>
      </c:catAx>
      <c:valAx>
        <c:axId val="-2121920824"/>
        <c:scaling>
          <c:logBase val="10.0"/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1917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1F68-7316-40E3-BC49-F16694B5D205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4B1B0-F53E-40F9-A2C5-961356A87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Pathogenic serotypes and sequence types are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frequently isolated from the environment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 of pathogenicity is currently not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Elevated </a:t>
            </a:r>
            <a:r>
              <a:rPr lang="en-US" sz="1200" i="1" dirty="0"/>
              <a:t>V. parahaemolyticus </a:t>
            </a:r>
            <a:r>
              <a:rPr lang="en-US" sz="1200" dirty="0"/>
              <a:t>concentration is frequently </a:t>
            </a:r>
            <a:r>
              <a:rPr lang="en-US" sz="1200" b="1" dirty="0"/>
              <a:t>associated with increased disease incidence </a:t>
            </a:r>
            <a:r>
              <a:rPr lang="en-US" sz="1200" dirty="0"/>
              <a:t>(</a:t>
            </a:r>
            <a:r>
              <a:rPr lang="en-US" sz="1200" dirty="0" err="1"/>
              <a:t>eg</a:t>
            </a:r>
            <a:r>
              <a:rPr lang="en-US" sz="1200" dirty="0"/>
              <a:t>: Grimes et al., 2015).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6DE10-3647-488A-8E07-739979822C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4B1B0-F53E-40F9-A2C5-961356A879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6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4B1B0-F53E-40F9-A2C5-961356A879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r">
              <a:defRPr/>
            </a:pPr>
            <a:r>
              <a:rPr lang="en-US" sz="1200"/>
              <a:t>05/16/02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r">
              <a:defRPr/>
            </a:pPr>
            <a:r>
              <a:rPr lang="en-US" sz="1200"/>
              <a:t>23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22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 w="12700" cap="flat"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4023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we take a closer look…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7945F-C60B-4CF3-8B3E-F12F34B50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5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during 2011-12 there were a set of taxa that were present in consistently higher abundance in the day 0 samples than the day 14 samples, while a different set of taxa were present in consistently higher abundance in the day 14 samples than the day 0 samples.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9pPr>
          </a:lstStyle>
          <a:p>
            <a:fld id="{3CA6F6BB-C5D4-754F-AD9D-613D1BCA3844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3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9181-3088-4357-AFF9-5522E2953770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38EA-1393-4629-B6C9-98E51C4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557" y="230924"/>
            <a:ext cx="11006233" cy="3502367"/>
          </a:xfrm>
        </p:spPr>
        <p:txBody>
          <a:bodyPr>
            <a:normAutofit/>
          </a:bodyPr>
          <a:lstStyle/>
          <a:p>
            <a:r>
              <a:rPr lang="en-US" dirty="0"/>
              <a:t>Environmental Conditions Associated with </a:t>
            </a:r>
            <a:r>
              <a:rPr lang="en-US" dirty="0" smtClean="0"/>
              <a:t>Elevated</a:t>
            </a:r>
            <a:br>
              <a:rPr lang="en-US" dirty="0" smtClean="0"/>
            </a:br>
            <a:r>
              <a:rPr lang="en-US" dirty="0" smtClean="0"/>
              <a:t>Total</a:t>
            </a:r>
            <a:r>
              <a:rPr lang="en-US" dirty="0" smtClean="0"/>
              <a:t> </a:t>
            </a:r>
            <a:r>
              <a:rPr lang="en-US" i="1" dirty="0" err="1" smtClean="0"/>
              <a:t>V.p</a:t>
            </a:r>
            <a:r>
              <a:rPr lang="en-US" i="1" dirty="0" err="1"/>
              <a:t>.</a:t>
            </a:r>
            <a:r>
              <a:rPr lang="en-US" i="1" dirty="0"/>
              <a:t> </a:t>
            </a:r>
            <a:r>
              <a:rPr lang="en-US" dirty="0" smtClean="0"/>
              <a:t>Concentrations in Oysters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/>
              <a:t>-</a:t>
            </a:r>
            <a:r>
              <a:rPr lang="en-US" sz="4800" dirty="0" smtClean="0"/>
              <a:t>Growing Area Scale Studies</a:t>
            </a:r>
            <a:r>
              <a:rPr lang="en-US" dirty="0" smtClean="0"/>
              <a:t>-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584" y="4044645"/>
            <a:ext cx="9144000" cy="2190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Steve Jones</a:t>
            </a:r>
          </a:p>
          <a:p>
            <a:endParaRPr lang="en-US" sz="3200" b="1" dirty="0" smtClean="0"/>
          </a:p>
          <a:p>
            <a:r>
              <a:rPr lang="en-US" sz="2800" b="1" dirty="0" smtClean="0"/>
              <a:t>Meghan </a:t>
            </a:r>
            <a:r>
              <a:rPr lang="en-US" sz="2800" b="1" dirty="0" err="1" smtClean="0"/>
              <a:t>Hartwick</a:t>
            </a:r>
            <a:r>
              <a:rPr lang="en-US" sz="2800" b="1" dirty="0" smtClean="0"/>
              <a:t>, Cheryl Whistler, Erin Urquhart</a:t>
            </a:r>
          </a:p>
          <a:p>
            <a:r>
              <a:rPr lang="en-US" sz="2800" dirty="0" smtClean="0"/>
              <a:t>University of New Hampshire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36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27829"/>
              </p:ext>
            </p:extLst>
          </p:nvPr>
        </p:nvGraphicFramePr>
        <p:xfrm>
          <a:off x="1324790" y="1858069"/>
          <a:ext cx="9183987" cy="3180786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385641">
                  <a:extLst>
                    <a:ext uri="{9D8B030D-6E8A-4147-A177-3AD203B41FA5}">
                      <a16:colId xmlns="" xmlns:a16="http://schemas.microsoft.com/office/drawing/2014/main" val="447301492"/>
                    </a:ext>
                  </a:extLst>
                </a:gridCol>
                <a:gridCol w="1222445">
                  <a:extLst>
                    <a:ext uri="{9D8B030D-6E8A-4147-A177-3AD203B41FA5}">
                      <a16:colId xmlns="" xmlns:a16="http://schemas.microsoft.com/office/drawing/2014/main" val="3032791248"/>
                    </a:ext>
                  </a:extLst>
                </a:gridCol>
                <a:gridCol w="1348901">
                  <a:extLst>
                    <a:ext uri="{9D8B030D-6E8A-4147-A177-3AD203B41FA5}">
                      <a16:colId xmlns="" xmlns:a16="http://schemas.microsoft.com/office/drawing/2014/main" val="363207658"/>
                    </a:ext>
                  </a:extLst>
                </a:gridCol>
                <a:gridCol w="1348901">
                  <a:extLst>
                    <a:ext uri="{9D8B030D-6E8A-4147-A177-3AD203B41FA5}">
                      <a16:colId xmlns="" xmlns:a16="http://schemas.microsoft.com/office/drawing/2014/main" val="2895171076"/>
                    </a:ext>
                  </a:extLst>
                </a:gridCol>
                <a:gridCol w="1222445">
                  <a:extLst>
                    <a:ext uri="{9D8B030D-6E8A-4147-A177-3AD203B41FA5}">
                      <a16:colId xmlns="" xmlns:a16="http://schemas.microsoft.com/office/drawing/2014/main" val="2572713787"/>
                    </a:ext>
                  </a:extLst>
                </a:gridCol>
                <a:gridCol w="1327827">
                  <a:extLst>
                    <a:ext uri="{9D8B030D-6E8A-4147-A177-3AD203B41FA5}">
                      <a16:colId xmlns="" xmlns:a16="http://schemas.microsoft.com/office/drawing/2014/main" val="526223818"/>
                    </a:ext>
                  </a:extLst>
                </a:gridCol>
                <a:gridCol w="1327827">
                  <a:extLst>
                    <a:ext uri="{9D8B030D-6E8A-4147-A177-3AD203B41FA5}">
                      <a16:colId xmlns="" xmlns:a16="http://schemas.microsoft.com/office/drawing/2014/main" val="1923424746"/>
                    </a:ext>
                  </a:extLst>
                </a:gridCol>
              </a:tblGrid>
              <a:tr h="383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Linear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Non-Linear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0608651"/>
                  </a:ext>
                </a:extLst>
              </a:tr>
              <a:tr h="38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en-US" sz="1600" u="none" strike="noStrike" baseline="30000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% Deviance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u="none" strike="noStrike" baseline="30000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% Deviance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49744002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Temp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48.6%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3.58E-13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0.479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48.6%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4.60E-14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01917558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Avg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Saln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0.116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12.7%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1.00E-03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0.126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14.5%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4.70E-03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45755784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Avg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 pH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8.99E-02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24.6%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2679122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Avg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 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0.123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13.4%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7.13E-04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0.191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21.4%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5.20E-04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39464913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Turb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2.78E-01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2.11E-01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18707522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CHL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6.63E-03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6.60E-03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47737614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TDN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4.40E-02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14.1%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0.014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2194463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958" y="548268"/>
            <a:ext cx="1182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Univariate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identified linear and non-linear relationships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conditions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parahaemolyticus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281" y="5343697"/>
            <a:ext cx="10345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determined to be the strongest individual condition for estimating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parahaemolyticus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interactions between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V.p.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turbidity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to be non-linear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increased notably using non-linear regression.</a:t>
            </a:r>
          </a:p>
        </p:txBody>
      </p:sp>
    </p:spTree>
    <p:extLst>
      <p:ext uri="{BB962C8B-B14F-4D97-AF65-F5344CB8AC3E}">
        <p14:creationId xmlns:p14="http://schemas.microsoft.com/office/powerpoint/2010/main" val="42608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100"/>
          <a:stretch/>
        </p:blipFill>
        <p:spPr>
          <a:xfrm>
            <a:off x="1316709" y="1133606"/>
            <a:ext cx="3855792" cy="2298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03" b="7196"/>
          <a:stretch/>
        </p:blipFill>
        <p:spPr>
          <a:xfrm>
            <a:off x="454795" y="2610529"/>
            <a:ext cx="5771818" cy="4013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367" y="207074"/>
            <a:ext cx="1182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between Environmental Conditions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parahaemolyticus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GBE oysters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698" y="2031996"/>
            <a:ext cx="480401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eighteen different measures of biological, climate and environmental conditions were determined to be uniquely correlated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parahaemolyticus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in the GBE.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used to identify inter-correlated conditions and the strength of the relationship within those colors can be visualized by the intensity of their corresponding location within the heatmap. </a:t>
            </a:r>
          </a:p>
        </p:txBody>
      </p:sp>
    </p:spTree>
    <p:extLst>
      <p:ext uri="{BB962C8B-B14F-4D97-AF65-F5344CB8AC3E}">
        <p14:creationId xmlns:p14="http://schemas.microsoft.com/office/powerpoint/2010/main" val="93887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818" y="362958"/>
            <a:ext cx="11198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conditions contribute to patterns we see in the Great Bay Estuary?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8353" y="2533802"/>
            <a:ext cx="2995863" cy="2225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Freeform: Shape 5"/>
          <p:cNvSpPr/>
          <p:nvPr/>
        </p:nvSpPr>
        <p:spPr>
          <a:xfrm>
            <a:off x="4901505" y="2863433"/>
            <a:ext cx="2385815" cy="1589042"/>
          </a:xfrm>
          <a:custGeom>
            <a:avLst/>
            <a:gdLst>
              <a:gd name="connsiteX0" fmla="*/ 0 w 1648327"/>
              <a:gd name="connsiteY0" fmla="*/ 1471104 h 1471104"/>
              <a:gd name="connsiteX1" fmla="*/ 505327 w 1648327"/>
              <a:gd name="connsiteY1" fmla="*/ 255915 h 1471104"/>
              <a:gd name="connsiteX2" fmla="*/ 1082843 w 1648327"/>
              <a:gd name="connsiteY2" fmla="*/ 99504 h 1471104"/>
              <a:gd name="connsiteX3" fmla="*/ 1648327 w 1648327"/>
              <a:gd name="connsiteY3" fmla="*/ 1459073 h 1471104"/>
              <a:gd name="connsiteX4" fmla="*/ 1648327 w 1648327"/>
              <a:gd name="connsiteY4" fmla="*/ 1459073 h 1471104"/>
              <a:gd name="connsiteX5" fmla="*/ 1648327 w 1648327"/>
              <a:gd name="connsiteY5" fmla="*/ 1459073 h 14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327" h="1471104">
                <a:moveTo>
                  <a:pt x="0" y="1471104"/>
                </a:moveTo>
                <a:cubicBezTo>
                  <a:pt x="162426" y="977809"/>
                  <a:pt x="324853" y="484515"/>
                  <a:pt x="505327" y="255915"/>
                </a:cubicBezTo>
                <a:cubicBezTo>
                  <a:pt x="685801" y="27315"/>
                  <a:pt x="892343" y="-101022"/>
                  <a:pt x="1082843" y="99504"/>
                </a:cubicBezTo>
                <a:cubicBezTo>
                  <a:pt x="1273343" y="300030"/>
                  <a:pt x="1648327" y="1459073"/>
                  <a:pt x="1648327" y="1459073"/>
                </a:cubicBezTo>
                <a:lnTo>
                  <a:pt x="1648327" y="1459073"/>
                </a:lnTo>
                <a:lnTo>
                  <a:pt x="1648327" y="1459073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7013" y="5084719"/>
            <a:ext cx="253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Seasonality</a:t>
            </a:r>
          </a:p>
        </p:txBody>
      </p:sp>
    </p:spTree>
    <p:extLst>
      <p:ext uri="{BB962C8B-B14F-4D97-AF65-F5344CB8AC3E}">
        <p14:creationId xmlns:p14="http://schemas.microsoft.com/office/powerpoint/2010/main" val="129303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9" y="1587069"/>
            <a:ext cx="10277178" cy="4470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818" y="362958"/>
            <a:ext cx="11198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conditions contribute to patterns we see in the Great Bay Estuary?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2661594" y="2453690"/>
            <a:ext cx="1648327" cy="1479884"/>
          </a:xfrm>
          <a:custGeom>
            <a:avLst/>
            <a:gdLst>
              <a:gd name="connsiteX0" fmla="*/ 0 w 1648327"/>
              <a:gd name="connsiteY0" fmla="*/ 1471104 h 1471104"/>
              <a:gd name="connsiteX1" fmla="*/ 505327 w 1648327"/>
              <a:gd name="connsiteY1" fmla="*/ 255915 h 1471104"/>
              <a:gd name="connsiteX2" fmla="*/ 1082843 w 1648327"/>
              <a:gd name="connsiteY2" fmla="*/ 99504 h 1471104"/>
              <a:gd name="connsiteX3" fmla="*/ 1648327 w 1648327"/>
              <a:gd name="connsiteY3" fmla="*/ 1459073 h 1471104"/>
              <a:gd name="connsiteX4" fmla="*/ 1648327 w 1648327"/>
              <a:gd name="connsiteY4" fmla="*/ 1459073 h 1471104"/>
              <a:gd name="connsiteX5" fmla="*/ 1648327 w 1648327"/>
              <a:gd name="connsiteY5" fmla="*/ 1459073 h 14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327" h="1471104">
                <a:moveTo>
                  <a:pt x="0" y="1471104"/>
                </a:moveTo>
                <a:cubicBezTo>
                  <a:pt x="162426" y="977809"/>
                  <a:pt x="324853" y="484515"/>
                  <a:pt x="505327" y="255915"/>
                </a:cubicBezTo>
                <a:cubicBezTo>
                  <a:pt x="685801" y="27315"/>
                  <a:pt x="892343" y="-101022"/>
                  <a:pt x="1082843" y="99504"/>
                </a:cubicBezTo>
                <a:cubicBezTo>
                  <a:pt x="1273343" y="300030"/>
                  <a:pt x="1648327" y="1459073"/>
                  <a:pt x="1648327" y="1459073"/>
                </a:cubicBezTo>
                <a:lnTo>
                  <a:pt x="1648327" y="1459073"/>
                </a:lnTo>
                <a:lnTo>
                  <a:pt x="1648327" y="1459073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5390212" y="2532074"/>
            <a:ext cx="1648327" cy="1479884"/>
          </a:xfrm>
          <a:custGeom>
            <a:avLst/>
            <a:gdLst>
              <a:gd name="connsiteX0" fmla="*/ 0 w 1648327"/>
              <a:gd name="connsiteY0" fmla="*/ 1471104 h 1471104"/>
              <a:gd name="connsiteX1" fmla="*/ 505327 w 1648327"/>
              <a:gd name="connsiteY1" fmla="*/ 255915 h 1471104"/>
              <a:gd name="connsiteX2" fmla="*/ 1082843 w 1648327"/>
              <a:gd name="connsiteY2" fmla="*/ 99504 h 1471104"/>
              <a:gd name="connsiteX3" fmla="*/ 1648327 w 1648327"/>
              <a:gd name="connsiteY3" fmla="*/ 1459073 h 1471104"/>
              <a:gd name="connsiteX4" fmla="*/ 1648327 w 1648327"/>
              <a:gd name="connsiteY4" fmla="*/ 1459073 h 1471104"/>
              <a:gd name="connsiteX5" fmla="*/ 1648327 w 1648327"/>
              <a:gd name="connsiteY5" fmla="*/ 1459073 h 14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327" h="1471104">
                <a:moveTo>
                  <a:pt x="0" y="1471104"/>
                </a:moveTo>
                <a:cubicBezTo>
                  <a:pt x="162426" y="977809"/>
                  <a:pt x="324853" y="484515"/>
                  <a:pt x="505327" y="255915"/>
                </a:cubicBezTo>
                <a:cubicBezTo>
                  <a:pt x="685801" y="27315"/>
                  <a:pt x="892343" y="-101022"/>
                  <a:pt x="1082843" y="99504"/>
                </a:cubicBezTo>
                <a:cubicBezTo>
                  <a:pt x="1273343" y="300030"/>
                  <a:pt x="1648327" y="1459073"/>
                  <a:pt x="1648327" y="1459073"/>
                </a:cubicBezTo>
                <a:lnTo>
                  <a:pt x="1648327" y="1459073"/>
                </a:lnTo>
                <a:lnTo>
                  <a:pt x="1648327" y="1459073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/>
        </p:nvSpPr>
        <p:spPr>
          <a:xfrm>
            <a:off x="9352652" y="2293677"/>
            <a:ext cx="1648327" cy="1479884"/>
          </a:xfrm>
          <a:custGeom>
            <a:avLst/>
            <a:gdLst>
              <a:gd name="connsiteX0" fmla="*/ 0 w 1648327"/>
              <a:gd name="connsiteY0" fmla="*/ 1471104 h 1471104"/>
              <a:gd name="connsiteX1" fmla="*/ 505327 w 1648327"/>
              <a:gd name="connsiteY1" fmla="*/ 255915 h 1471104"/>
              <a:gd name="connsiteX2" fmla="*/ 1082843 w 1648327"/>
              <a:gd name="connsiteY2" fmla="*/ 99504 h 1471104"/>
              <a:gd name="connsiteX3" fmla="*/ 1648327 w 1648327"/>
              <a:gd name="connsiteY3" fmla="*/ 1459073 h 1471104"/>
              <a:gd name="connsiteX4" fmla="*/ 1648327 w 1648327"/>
              <a:gd name="connsiteY4" fmla="*/ 1459073 h 1471104"/>
              <a:gd name="connsiteX5" fmla="*/ 1648327 w 1648327"/>
              <a:gd name="connsiteY5" fmla="*/ 1459073 h 14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327" h="1471104">
                <a:moveTo>
                  <a:pt x="0" y="1471104"/>
                </a:moveTo>
                <a:cubicBezTo>
                  <a:pt x="162426" y="977809"/>
                  <a:pt x="324853" y="484515"/>
                  <a:pt x="505327" y="255915"/>
                </a:cubicBezTo>
                <a:cubicBezTo>
                  <a:pt x="685801" y="27315"/>
                  <a:pt x="892343" y="-101022"/>
                  <a:pt x="1082843" y="99504"/>
                </a:cubicBezTo>
                <a:cubicBezTo>
                  <a:pt x="1273343" y="300030"/>
                  <a:pt x="1648327" y="1459073"/>
                  <a:pt x="1648327" y="1459073"/>
                </a:cubicBezTo>
                <a:lnTo>
                  <a:pt x="1648327" y="1459073"/>
                </a:lnTo>
                <a:lnTo>
                  <a:pt x="1648327" y="1459073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9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03014"/>
              </p:ext>
            </p:extLst>
          </p:nvPr>
        </p:nvGraphicFramePr>
        <p:xfrm>
          <a:off x="2185914" y="883366"/>
          <a:ext cx="7924800" cy="528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="" xmlns:a16="http://schemas.microsoft.com/office/drawing/2014/main" val="841416540"/>
                    </a:ext>
                  </a:extLst>
                </a:gridCol>
                <a:gridCol w="1783880">
                  <a:extLst>
                    <a:ext uri="{9D8B030D-6E8A-4147-A177-3AD203B41FA5}">
                      <a16:colId xmlns="" xmlns:a16="http://schemas.microsoft.com/office/drawing/2014/main" val="3678565417"/>
                    </a:ext>
                  </a:extLst>
                </a:gridCol>
                <a:gridCol w="1386040">
                  <a:extLst>
                    <a:ext uri="{9D8B030D-6E8A-4147-A177-3AD203B41FA5}">
                      <a16:colId xmlns="" xmlns:a16="http://schemas.microsoft.com/office/drawing/2014/main" val="1527255025"/>
                    </a:ext>
                  </a:extLst>
                </a:gridCol>
                <a:gridCol w="1584960">
                  <a:extLst>
                    <a:ext uri="{9D8B030D-6E8A-4147-A177-3AD203B41FA5}">
                      <a16:colId xmlns="" xmlns:a16="http://schemas.microsoft.com/office/drawing/2014/main" val="2396964758"/>
                    </a:ext>
                  </a:extLst>
                </a:gridCol>
                <a:gridCol w="1584960">
                  <a:extLst>
                    <a:ext uri="{9D8B030D-6E8A-4147-A177-3AD203B41FA5}">
                      <a16:colId xmlns="" xmlns:a16="http://schemas.microsoft.com/office/drawing/2014/main" val="3133723487"/>
                    </a:ext>
                  </a:extLst>
                </a:gridCol>
              </a:tblGrid>
              <a:tr h="4950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 Variable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Overall 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(R)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(n=82)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 Season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3643928"/>
                  </a:ext>
                </a:extLst>
              </a:tr>
              <a:tr h="52293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Spring </a:t>
                      </a:r>
                      <a:r>
                        <a:rPr lang="en-US" sz="2400" b="1" u="none" strike="noStrike" dirty="0">
                          <a:effectLst/>
                        </a:rPr>
                        <a:t>(n=14)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Summer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(n=47)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Fall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(n=21)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4186669"/>
                  </a:ext>
                </a:extLst>
              </a:tr>
              <a:tr h="522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Model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0.87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dirty="0">
                          <a:effectLst/>
                        </a:rPr>
                        <a:t>0.78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dirty="0">
                          <a:effectLst/>
                        </a:rPr>
                        <a:t>0.69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dirty="0">
                          <a:effectLst/>
                        </a:rPr>
                        <a:t>0.75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7351933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Temp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0.70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0.50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0.37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0.61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924022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 smtClean="0">
                          <a:effectLst/>
                        </a:rPr>
                        <a:t>Avg</a:t>
                      </a:r>
                      <a:r>
                        <a:rPr lang="en-US" sz="2400" b="1" u="none" strike="noStrike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Saln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0.36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0.34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0.44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5412976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 smtClean="0">
                          <a:effectLst/>
                        </a:rPr>
                        <a:t>Avg</a:t>
                      </a:r>
                      <a:r>
                        <a:rPr lang="en-US" sz="2400" b="1" u="none" strike="noStrike" dirty="0" smtClean="0">
                          <a:effectLst/>
                        </a:rPr>
                        <a:t> pH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</a:rPr>
                        <a:t>0.19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0.63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069492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 smtClean="0">
                          <a:effectLst/>
                        </a:rPr>
                        <a:t>Avg</a:t>
                      </a:r>
                      <a:r>
                        <a:rPr lang="en-US" sz="2400" b="1" u="none" strike="noStrike" dirty="0" smtClean="0">
                          <a:effectLst/>
                        </a:rPr>
                        <a:t> DO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-0.37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-0.37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-</a:t>
                      </a:r>
                      <a:r>
                        <a:rPr lang="en-US" sz="2800" b="1" u="none" strike="noStrike" dirty="0">
                          <a:effectLst/>
                        </a:rPr>
                        <a:t>0.46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1230504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MaxTurb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-0.13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25813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TDN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-0.22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6102731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CHL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270632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035" y="6334614"/>
            <a:ext cx="11555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ighlights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eason-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pecific contribution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723" y="154171"/>
            <a:ext cx="48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Segmentation </a:t>
            </a:r>
          </a:p>
        </p:txBody>
      </p:sp>
    </p:spTree>
    <p:extLst>
      <p:ext uri="{BB962C8B-B14F-4D97-AF65-F5344CB8AC3E}">
        <p14:creationId xmlns:p14="http://schemas.microsoft.com/office/powerpoint/2010/main" val="207338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1" y="1803941"/>
            <a:ext cx="3870323" cy="316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749" y="1803941"/>
            <a:ext cx="3870323" cy="3169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07" y="1855773"/>
            <a:ext cx="3870323" cy="3169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016798"/>
            <a:ext cx="4320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Observed </a:t>
            </a:r>
            <a:r>
              <a:rPr lang="en-US" sz="2200" i="1" dirty="0"/>
              <a:t>V. parahaemolyticus </a:t>
            </a:r>
            <a:r>
              <a:rPr lang="en-US" sz="2200" dirty="0"/>
              <a:t>Concentration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4749" y="5028811"/>
            <a:ext cx="4320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Temperature + pH + </a:t>
            </a:r>
            <a:r>
              <a:rPr lang="en-US" sz="2200" dirty="0" err="1"/>
              <a:t>Saln</a:t>
            </a:r>
            <a:r>
              <a:rPr lang="en-US" sz="2200" dirty="0"/>
              <a:t> + </a:t>
            </a:r>
            <a:r>
              <a:rPr lang="en-US" sz="2200" dirty="0" err="1"/>
              <a:t>Turb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995638" y="5016798"/>
            <a:ext cx="4320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Temperature + </a:t>
            </a:r>
            <a:r>
              <a:rPr lang="en-US" sz="2200" dirty="0" err="1"/>
              <a:t>Saln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815116" y="5420090"/>
            <a:ext cx="31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Variation explained = 75.5%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0141" y="5416907"/>
            <a:ext cx="31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Variation explained = 53.7%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51" y="514637"/>
            <a:ext cx="1166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Regression Estimation Models for Seasonal Variation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04749" y="1720212"/>
            <a:ext cx="3944203" cy="3739486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563754" y="622341"/>
            <a:ext cx="3105149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18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The relative abundance of significant taxa in </a:t>
            </a:r>
            <a:r>
              <a:rPr lang="en-US" u="sng" dirty="0" smtClean="0">
                <a:latin typeface="+mj-lt"/>
                <a:ea typeface="ＭＳ Ｐゴシック" charset="0"/>
                <a:cs typeface="ＭＳ Ｐゴシック" charset="0"/>
              </a:rPr>
              <a:t>water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and their relatedness:</a:t>
            </a:r>
          </a:p>
          <a:p>
            <a:pPr algn="ctr"/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2011-12</a:t>
            </a:r>
          </a:p>
          <a:p>
            <a:pPr algn="ctr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/>
            <a:endParaRPr lang="en-US" sz="18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Water </a:t>
            </a:r>
            <a:r>
              <a:rPr lang="en-US" sz="1800" dirty="0" err="1" smtClean="0">
                <a:latin typeface="+mj-lt"/>
                <a:ea typeface="ＭＳ Ｐゴシック" charset="0"/>
                <a:cs typeface="ＭＳ Ｐゴシック" charset="0"/>
              </a:rPr>
              <a:t>microbiome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community profiles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are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~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consistently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different between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sites with low versus elevated </a:t>
            </a:r>
            <a:r>
              <a:rPr lang="en-US" sz="1800" i="1" dirty="0" err="1" smtClean="0">
                <a:latin typeface="+mj-lt"/>
                <a:ea typeface="ＭＳ Ｐゴシック" charset="0"/>
                <a:cs typeface="ＭＳ Ｐゴシック" charset="0"/>
              </a:rPr>
              <a:t>V.p.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concentrations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/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38"/>
            <a:ext cx="7924800" cy="681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9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an array of environmental conditions that appear to influence </a:t>
            </a:r>
            <a:r>
              <a:rPr lang="en-US" i="1" dirty="0" err="1" smtClean="0"/>
              <a:t>V.p.</a:t>
            </a:r>
            <a:r>
              <a:rPr lang="en-US" i="1" dirty="0" smtClean="0"/>
              <a:t> </a:t>
            </a:r>
            <a:r>
              <a:rPr lang="en-US" dirty="0" smtClean="0"/>
              <a:t>concentrations in oysters.</a:t>
            </a:r>
          </a:p>
          <a:p>
            <a:r>
              <a:rPr lang="en-US" dirty="0" smtClean="0"/>
              <a:t>Some of these probably reflect direct influence and serve as potential indicators and to better understand the ecology of </a:t>
            </a:r>
            <a:r>
              <a:rPr lang="en-US" i="1" dirty="0" err="1" smtClean="0"/>
              <a:t>V.p.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Others may be correlative and represent integrated environmental measurements that could potentially serve as indicators of </a:t>
            </a:r>
            <a:r>
              <a:rPr lang="en-US" i="1" dirty="0" err="1" smtClean="0"/>
              <a:t>V.p.</a:t>
            </a:r>
            <a:r>
              <a:rPr lang="en-US" dirty="0" smtClean="0"/>
              <a:t> population dynamics and risk assessment. </a:t>
            </a:r>
          </a:p>
          <a:p>
            <a:r>
              <a:rPr lang="en-US" dirty="0" smtClean="0"/>
              <a:t>Projected warming trends will no doubt change the relative importance of these factors for influencing </a:t>
            </a:r>
            <a:r>
              <a:rPr lang="en-US" i="1" dirty="0" err="1" smtClean="0"/>
              <a:t>V.p.</a:t>
            </a:r>
            <a:r>
              <a:rPr lang="en-US" dirty="0" smtClean="0"/>
              <a:t> concentrations in oysters.</a:t>
            </a:r>
          </a:p>
          <a:p>
            <a:r>
              <a:rPr lang="en-US" dirty="0" smtClean="0"/>
              <a:t>Biological factors (plankton, predators, phage) are probably highly significant influences on </a:t>
            </a:r>
            <a:r>
              <a:rPr lang="en-US" i="1" dirty="0" err="1" smtClean="0"/>
              <a:t>V.p.</a:t>
            </a:r>
            <a:r>
              <a:rPr lang="en-US" dirty="0"/>
              <a:t> </a:t>
            </a:r>
            <a:r>
              <a:rPr lang="en-US" dirty="0" smtClean="0"/>
              <a:t>populations once the water temperature is warm during summer.</a:t>
            </a:r>
          </a:p>
          <a:p>
            <a:r>
              <a:rPr lang="en-US" dirty="0" smtClean="0"/>
              <a:t>We are beginning to understand the ecology </a:t>
            </a:r>
            <a:r>
              <a:rPr lang="en-US" dirty="0"/>
              <a:t>of pathogenic </a:t>
            </a:r>
            <a:r>
              <a:rPr lang="en-US" i="1" dirty="0" err="1"/>
              <a:t>V.p.</a:t>
            </a:r>
            <a:r>
              <a:rPr lang="en-US" dirty="0"/>
              <a:t> </a:t>
            </a:r>
            <a:r>
              <a:rPr lang="en-US" dirty="0" smtClean="0"/>
              <a:t>strains, including the roles of environmental selection and gene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1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748" y="-75076"/>
            <a:ext cx="8755252" cy="1189462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8" y="3100104"/>
            <a:ext cx="9253349" cy="3757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Collaborators</a:t>
            </a:r>
            <a:r>
              <a:rPr lang="en-US" b="1" dirty="0">
                <a:latin typeface="+mj-lt"/>
              </a:rPr>
              <a:t>: </a:t>
            </a: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Spinney Creek Shellfish Inc.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Great Bay National Estuarine Research Reserve-SWM Program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NERACOOS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NH Department of Environmental Services</a:t>
            </a:r>
          </a:p>
          <a:p>
            <a:pPr marL="0" indent="0">
              <a:buNone/>
            </a:pPr>
            <a:r>
              <a:rPr lang="en-US" dirty="0" err="1" smtClean="0">
                <a:latin typeface="+mj-lt"/>
              </a:rPr>
              <a:t>Piscataqua</a:t>
            </a:r>
            <a:r>
              <a:rPr lang="en-US" dirty="0" smtClean="0">
                <a:latin typeface="+mj-lt"/>
              </a:rPr>
              <a:t> Regional Estuaries Partnership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UNH Water Resources Research Center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Great Bay Community College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Keene State College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8871" y="299351"/>
            <a:ext cx="3356390" cy="153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6" descr="NSF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3091" y="1744465"/>
            <a:ext cx="2242774" cy="224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 24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6" y="0"/>
            <a:ext cx="2717526" cy="260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0" b="39311"/>
          <a:stretch/>
        </p:blipFill>
        <p:spPr>
          <a:xfrm>
            <a:off x="6923113" y="4942679"/>
            <a:ext cx="4572000" cy="1008264"/>
          </a:xfrm>
          <a:prstGeom prst="rect">
            <a:avLst/>
          </a:prstGeom>
        </p:spPr>
      </p:pic>
      <p:pic>
        <p:nvPicPr>
          <p:cNvPr id="9" name="Shape 24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24" y="933890"/>
            <a:ext cx="3431042" cy="20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7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7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QTEhUUExQVFhUXGCIbGRgYGB0eIBwgHBwdHR8dHiAeHyogHBwoHyAcJDEiJSkrLi8xHB80ODMsNygtLisBCgoKDg0OGxAQGywkICQsLCwsLCwvLCwsLCwsLCwsLCwsLCwsLCwsLCwsLCwsLCwsLCwsLCwsLCwsLCwsLCwsLP/AABEIAL8BBwMBIgACEQEDEQH/xAAcAAACAgMBAQAAAAAAAAAAAAAFBgQHAQIDAAj/xABNEAACAQIEAwUFBgQDAgoLAAABAhEDIQAEEjEFBkETIlFhcQcygZGhFCNCUrHBYtHh8BVygpLxM0NEY3Oio7PC0hYXJCU0U1SDk7LD/8QAGQEAAwEBAQAAAAAAAAAAAAAAAAECAwQF/8QAJhEAAgICAwABBAIDAAAAAAAAAAECESExAxJBUQQTImEU8TJCof/aAAwDAQACEQMRAD8AY8nyxkmzOmplzSp1B9w3a1O8Vu0hmtIIIsLA9ZGJHM/s6yqZatUp61dULAkg7Xjbwwxs9FmpIxXX1ANwHDdQJHeAE264mZ1j2dSi/wCJGVGOzSIGoxANx63thIbPlfP0YeNow7+znk37elSKgTsytiCZ1T4G3u4U+LEF5F5P6/78Wb7Bsx97XTxQH5H+uBIhbJdb2W5hCTSrIB/0jr8+4Zwq8x5HMUaNJajSqlhZtSlQV0OJEsDqImNlHTF85+qT92nvsDf8o/MfjHnfCpz1wZOzLyAEQALE2kJEk7SwJ9MJxwaJlO0C8yyqw8hH6AYkgoBZGB8mP9cMnJfAqdeo1KoWSWYrEGw6X8ojywwZzlPJU3ILVmA6AqLzf8OMujNFNIrilUZSGSRHif5AYk/4tVknSh8ZEz8ZxamT5KyAXWyvpsZaoYgxEx+vngpluTMjAIoKf9TH94xX22L7hSFTP1jMELP5Rt6YyOJ5nTHbPHlA+oE/XF8rytkx/wAnpf7OOw4JlliMvREf82v8sH2xdz57fP5hhBrVSJ/O2/zxAr5SoXYsrsSfeIJJv1O5x9PrlkA9xR6KMaZhlANhbcYfQTkfM3+EZj/6fMf/AIan/lxniHBszRp9pUy9VEt3nUqO9tv44+hQYO9tx8DN8K3tKoI+QYVappqaid4Uy8XkDSGEz69cT1Qu5UfL/BMzmzFCkzSN9hvcyYw1UPZhnyLog9XH7Thw9l+Sp06VBkrrUVadQBgroSDUB91hIiCDf54sL7Qvji1BB2Ke4T7Nc0rJUfs1CMGILSSFIJiAR0wQznsvrVatSoatIB3ZvxTDEnw3w/ce4slOi5FRNRBABYfHc7xjGR5hy5RNVamGi/eG/h4T+uH1QuwiU/ZIfxZhfgh/niXT9k1PrmG+CD/zYejxmhE9qp9L/QXxkcVpkSst5BTP1Aw+qDsxNX2VZbrWq/8AV/8ALiVS9mGSAv2p/wBcfoMN+XzOr8LLf8QifTGWzAAJ6DfB1QWxH4nyXwvLhe0pudW33j3jfYjxGIdPK8HSwy0+Z1t+pOD3N1Ht9AQiUmRsYaI3iNvrgBS5ecndB1u2GkiXJjTwvlvIlBUTK0YYWlZsb9cFafCqC+7RpD0Rf5YEcIrPSphDfSDtcGJtPlYY3fiPZ9+pUFNZuXMAn8o1ED5ftibQ7IntJpovDcxAUWXYAfjXHzjmMyVOgQAxk+cT9L/QYuj2kcw5erkK4pVkqamplQpDRLKdRI2BAeJ8D5Yo2u8uvqf1wPYG2Zy50hyfxaNMfwlifhYfHGudoBRlyPx0Sx9RXrJ+ijBDO/8AwtL/AKer/wB2kfrgZXqliqnammlY8C7ufW7thCOAPfPpj2N2oEHUQYIt54xhAWXliwzdjBmWggFZWSb7AWknxjri7OCt2mXpljr1re+oH49fXCzk+UsgKorqja3aT3nIkmbL7oAPgOmGTKvRUGG38ZGw88Wuq0O29nzTzLTCVaixAWow0/5SQB9Bhl9kOd0Z9aa1NGtGB2vC6ovN7fTCf7SKgXiOaRGJUVWIJ8+9+pI+GMezTPdnxTKOwJAqRE/mUr9JwLQqPp+nrpg6IYm7Tubbkxc+sYD8ZDuWNZV0mlDRuB720mSDhioZ2mU7RfdgEkkbaQ07xscC+O1Uq06mgq3caW3gabkR12je4wDEzh1SlSdKiFy62U6J3BF7xsThgLLVYmoe8YEqRDGB8zEbWthQojvibgL4gmTsoMidzcE+G2GjI1ZI7shYhd5sII1Duknpq2A88Z2yqwMOTHZLGruLtMfI2nc445LiLLUdNOlSNSgwALgGB0kkH4nHstqYh20x+FYttup9TvGIFPJ1DmqlcT2ZQKqzI1TeLbWB+PyrIg0nFSJ1dD9IGJmXzWsHw3B/TCtxHPPSDBlgTZjqIuLyRYHwHiemPVM7VWjUqUygYbR3rdZHWSPTrgTzViGmpUUjvHbw8iP6Y6dmhPn64rDh3MfFahJY00piRqZKYWVZlYFywCkMp8Tb44Z+CcSrVCFrVaLVFEVKaFSQdie6bAnbF1YrGf7Cnh9T0wle1zLovDmjfWm5/iw7BQuymfX+uEH2rZgVMhW7jd1qZmbDvj9Z2xLpDoi+yECpl6YIsoqL/wBpOLIGTUePzOKd9mHEWoZUMok6nAX8xLC37/DFscLzjOWVrxeYixLCI8tOHSAiZ3huXrCKlMNBkAk2JMGINvE45Py5l2QUxRUUyxZiCQdS2U+JsT1wIGbqaoRSXUdRCEiIBOx8JvvO2COV5vyjv2Zc69ippOL9V925Hh64z4uRzvAghw7KZemmqlSWFG4WTI9bz8cT6GaDKCAVkTDQCBfcT5YGf4/llEB1HgCCo+qjEinxTLkE9rSBO/eHT441GdvtrGpoFOV/PrSPlOr6Y6mpqBlRc7MRf5TiJS4jl9X/AA1OWi2objwvjFVqVQ/eGnY93vL/AD9DgA8/E1VQ/ZmC4p2EmZi4HQb+mM1+JFKmlqTaYnWCCJ8I974x1Hw1qUqJPvJ66hiUK1K/eS+41L0HrgA9la5KTbSOt+ljNt8V57VeO0zQyo3Rs5RbWDKgKxJv8D9cPeWy9JSCkib31ed7+uK89pPBUpnLVFqkD7XQXshYe8TPgbyfd8cRLtaoCus9x5KvD6qAMGpmhTNiVOhs1edhIZbGNjG04Slr99f764e+YKX/ALvzGmAYybNFvw5mSfP67YryiveXDobdjDm3H2emP+ec/Ds6eBX4ziVmUbs6THTpl4g96e5OodBtB63xHZIhpB1DbqIJF/lhEmq1SSVJJA2Hhj2Nqa943EHHsJjPrHL0URv4d58yZ2Hh5+OImbyqQ2gGW6wbeJAAP6Y4UMwkCatVYB3UMR5AlST8cdlzNOY+1md4YIv/APMH4Y2+214Zrki/UfO/tY4aafEahAMOquJsfd03EWkqThd4BqXM0GB0xVQ6vCHF/hizPbDQX7ZTcd7XRHeiJ0s4jwsMIVCFuOhn98Tp0Ung+oq2RcJpWD5dJiPlA88aDhjqNRqherAoWAERFyLfLHfK8ScorECSoO3iJxzzPEnjvKkfxbfrjRccvCHyx9KiNCucyEplaYBKtqWROoqBGwj4xiwOF8IamG7Q99gD3BpFpIET5AfL1wLq8PVKzVnrUhqqa4JCi7Fo3vv9MM78x0njTVpuZnuLrj10k9PTEvhkstFR5ovRjJUaoZSzsERoCd2IiAtlneDv0jGnDuJgqROorUZSYP8AEQBPQRFpnE3KmnXgirrIAIEaQDY+6R5CxmIx0yHA0pCpo7pqCWMD3pJnwmSfniWqLsFcTZH7tLWtUkLLMYA1AtPeN9MwfPEmpkaYpkKAe0mQgjcH3tiPM4mcH4a1AuNQ7M+6oG0mT+uCZOFSAqniPAc1na5IpFUUBU1DQqhfAG9zJt44a+A8uPSr9s+/ZCn3SLkaRq6WIFh0+NmonGVxVio3p1DEkEeW/wCmEb2m0tPD8wqi33ZJv/8AMQD9hh6TCr7UTHDMxJ/J/wB7TxElYxQ9keSV6ahtgajDpcED9CcWhTRKSm+kHdmbxPifPpitPYtXDJA/Cag+ZVv0OLKzuWLiASL+AP6g+vwxSAgtk9AAB1Gd9XjituaqLUM5UmfvSHVpjcRE+oPzwy8YetS7TtGrosAdqXpqguPdi0mPxQe8RGBVPl4VAXrNSKn3VLOVp017oCBSDJ946idrYIqsoUsqgWMxnG+7WtVaFGpNbWBFpWdiLYk5em62ZYPnv/PG+Y4NkaAakrLIOt07V1JIGmQe0BBhiQD+a8xI5Ny8jPqoLUIESwzRL26d+dImYucU5JbFGDbqzq7Lq06l1ROmRMfE450NLCVII8oPWP1xyPL3aVFLUq9iIZsyrGV2v2R2jacT8ryA9VphsvTEQHKMLTcIqi9z7284a5Exvia/tGpy8eH99MYakBuMH6HKtOiqh6uYrmyyxKrtAEUwP1i2+DeVVEEaFXzA/s40VvJi2k6ZH4Px9BTAqOSwG5HifK0eHphV9r6irke1pajpqq5ZQSVCk9NzuBFhJFxhs4xwc11mnVNFujpTpvPqHUz8Iwn8U4Bm9dJatZquXDh300UE6SGAhGFiQCZFoETJBzarKNYuxZzvKNerQKa8spr06QmGADJUeoSzGSLOBPXa0Ca5z3Chls1VoVKgbstQLJJBYDp13/TF/LknOns6miJB10VdiCTC++IUS0Dz9Bima2WbM8Xq0iQS9ZlMd0EKDNh7p0qbDY2nrhSlGSVLI+slseuVPZ7lquVXtlJdyr6wdLAH8ANxHw69MTsvyBlKlGkgUBVZjqEa3modOpwJZQkrHn5DDNwvTTogGdKruR0UT/ZttjpyzSjKZcC47FCD6qMNQM+wr868s5f7HTRUAakQlI96QDGqY98kLuZx7BbnmOypLIWakgnYQjT+sfHHsTJUyk2KeV5zdaalnq1q0SZKpSU+lMBqn+oxbbAzNcdzVedVapBvCkqB6aSIGLG4J7Ocm1JWYVtVwfvOqsVPTywaoci5Jf8Aimb1dv2jHoQ+p4Y+M5X9PN/BQ3HA3dLMzbgaiT4Hr6YBJ1xc/tb5bo0clTqUKQUiuA7SSdLI4i52L6MU0nvH9ccPPNTm5I6OODjFJlocFy1TM5eiEerV7igrqY6WC3BBMRvB2j0wby3s7q1B96yovgTrPyB0/XDN7L8zr4ZlrRpUr/ssROIvtB52fh1TKhaAqpWYhzJkQVACgDcyTf8ALjX+TJKkT/HjdsrPiHA6eX4jUy8a0VRGoC5IQzAgRc2xcDcQo9kop6VI0toURFwxsLRY4rnn8xxZGW61KCspmZkuD6bH54ZH4XmexpVVqr2ZQF1IvBEQIEHfeRGOdycnk1UUlgLZvmWq9NzQWmpHutVcEeulCT8DG0W3wH4JzDnBnKaV6tGpRqGDChCrmwAkklZ6G/STgLxXgHFGIFOhTKT+Gse+JkF5EgxY6YGOWS4RxPtE15WlTCMralZnPcYvaWI6nDwOmPlbnDLUe5mKyisHZSiqxNmIHdAJEiD8cDc77Qsk6FaNep2jWXTQqMZJEQCsHw+OFznThXE6mZzH2ZVNBylRYXvagFkFveAsZE+FxhEq8H4xRqGoqVUcW1hJLAeZkMPC5PrgwGS9uAPW7ACvUZ6vVtC0zvbuAsBbxPwGClEmALmB7x3Pn64o3hPF+PkqGOaiRvllFpvqmja3ngllq3MNWsypWqJTLHSzUqYATVY3pd7u33xHZF9XVl0RH8sKntOqL/huaDMoPYsQCbyveW3qBgE2R4qxBo50V6bDvGrSpqVPloWCD+xHngDzVwDPjK1jWqgqKbFgioARBkfmmOgE364G/gVfJw9iWe7OQSO9Wbf/AKJf5YuujmA23zx8++zzINUKoj9kxdyHiY+7E26mP1w78c5Jz6aKtHNF9LSVvtvs06iDtJt9MK2NKyzMyE0xU06WtDRB8oNjivea+XcpVk0s+tELZqBrDsvACAZQeQsfDHOp7P6NSoWr1cy4YzpMxee7LE+MSIxx5SyHD2auiZOTTcIwquxJ0kwSjWW42A2jFdhNIr7M5WoazimFrFnaGog1FZj3iARY7z4jrGLm5B4M1HKq1Wh2dd/fDHUe6SFPgJW8DbVBuMRebKwp5U9kgpEMNPZ22kx3fwxOFOhzbm0A01WI/ihuvmJPhv1+XRxcEuSPZMxlyKLotpUvMX8YGO6nFY5b2i1x/wAJSpsJvutvDqMHOF88iudHYuhINwQQNhJ2O58MEvp+SPg1yxY01M2NUdMeaoG8D5HAZM5TA7zhfWf5emOlTOoB7wI+H7nGdIqydoUbEofK4+Ixmo8e+I/iGx/l8cC6mdUj3h8x+2IFHjTUmiVqId1BuAeonp0jbFpfszeNB2jTbtDNJSkWcFTvvIMGfmP0x8+8o0u243UdDbtq9QW3EVOnnIxelHiDBXq0VY0l1SpB/DMwNxcGMUt7JmV+KNUkgBKlQecnSAfg8/LEzVUxwd4LhzA0UqmruwrE+A7u+OPC6Drl6BU6iKa6lNgToEkR7t+gEbWGM83iclm4E/cVNuvcbG+Tzn3a2Puj6AYfaxVQp+0XiadnTDISASWDCYMqB5ET1GPYC+2HPfdqR+USPVp/YfLHsZu7NFouLgSBRVpgWSs0ejQ//i+mJ9ZoUkdMD8iYzGYWN9D7+Klf/BggwkEeI364RQqe1egG4ZWme6yMI8Q4+l8fOZ97+/LH0zzsA3DcyC0B6DwY/gJjymIv44+ZKh72EwPoD2K19XDomdFZxHhOlo+s/HCtzrk6tXNZp6hPZ0nCINQidIfbfYp6z1iMSPYnxZKVDMowaTVDWBO6BY8PwfXB32icFNc06tFkQMQKpYwHAHdPgSJIH+bywAV3XaoTScuW3VdRmACQBO8b4uPlirr4fT/FCMIBiYLCMVNxvlnM0tdUimtJfdpioC+gmNUAQb+fXqbYsLkCamRGmxRmAM7knUD8J+eEtjY2UDKpeO6O78PrjdBI3N/D+5GI+RtTUXELEG5tb+7Y7oSFY3MSY8dz88UIi5etTd3VGUuvTqI8eu+FznDhTN2ZoVhRKNLAizQQfMgiIHrhJyXNNb7c9XUzy+oUdTf7AC7kbfDEvjXO6GXr5fMUwoupUEeIvqWGvERjKbtUi6cchnm7n2hknSitPtWddRiEgTAkxLGdW3h54cuWuJJWy9F0PdZbA/w2P6Y+eeYeNJVZFrFW0i0LfSQDpa28kxHhvcYmZXn9svC5VVFOFDKT7xGubg/5R1Frgzio3ZLqrstbjvMD0czTppRpnLMA2owdTHcAbC2M831KDZHOCn2cpSYGIkWPUb7fDC3y1xn7cg7TvOjrUXUbkTOgwBt3fL3T5Y5c35g1spUqUisElWKTJAnXq/h1FRHnNxgkmmUmmgd7IY+0ifwux/7L+mGn2jcy18tWy5pBWSTMgkapgDy9cIXs2zj06pdKZqEP7izJlGBixvi4qFJWqa3pkNvpcXG0WmBEHDptYJi1eQvm0C09UAFVk3mLbeeAnCKMsMyQyVXQK47wB2MldpFxPhiD7QeNdgsMjtRq02FRgwUL+Ed4+6ZYQeuIXC+Iv+IsraFKJAsCLrEz+EX8T6YqKuRMnURsylMZmnUpV0VijaGIkKxEGVO46T54G5jkGgfcLp/qkfUT9cSuM8d+yZdapSS7hQhMTMsSepMAn+5wD5O5mavmc69RyKdIDSphVESCL2nUCJJE7+lR5JQwmDintEbMez90OoVUebAGVM9PGcJlHPLWzNPLUirMamyn3ezaXLEe6LEXF7dL4sduPZfM00zRJVaLnSodTLL1OmZWCOvXCFyny/SOYqV6Got2pYqIBCMdUiSSRuPDzuI1fPyOOTNRgpY2NvFeFq9QuzwNQEayBNrQCJNp36i1r78Q4a1RE0lwk3IBMiCIB8fO+2FHP9p2iNOqajsQhLBSGAhyJAMjxwe5W5grUKbLmQ1ILUBmohW1RryWt+Y2877xkUt0ZrZTs6TLJUn8RkQTt6Wwv1uJU8n99VqamsAmqNRmfdEgTa4G3nvP9sytmstSCVAezeSAe7U1AwQJMwRveNXnhL4Dy32tKm+bjRTgC7agsnumBttBmPTqk70KXWOWWzyvxpP8MzFUsupFqF1BnSdJMGMVD7Jqwp1a9Q+8tFQp6d+rTU+Xuk4aP8Kp5Cjn6tOp9zUyehJN2ZiVCQYkpBvcw19pKd7PrmogjW9SioPULNV2t1uiYJbyNNNWi6+NZg/Zamm4Yfqyg/viRn6Fv7+eAdbNn7NTgnvVaK38GrUwdvI4bHM4ZOykPay3e0+BUevdLfqcYxD9q2YDZk3kdo0f6QFI+BxnEMtFj5TnPMGoagpqWdQoFzGkyR3Yk36+I8cFaHFc/XJ7wprAMhN9QtpIDavhcdcIfBuIUm1TVo00UCS7gESL2aNjAI6+Pj24sqhWrZXNZggrLaS4QjUEJDTtMWWQbxbabKGfN1Q71MtXqVXfQZViQhTTv4FZMdDY+WKMebSfLDnytxmtVqlszn6NJkUFnrIG1jaEgS7i0yZ8jfCjxIKKtTQdSiowU7SNRgx0kQY88AMavZyitmCGqmnpKVAt4qaC2pYB3gj0Gqx6WxxfjdEpCKz6T7tNhIlTvBOkQTYgdbYpDlZKrZlRQBLaSWgKTotqIkHp1F/rhso0JBJ7bMnoomwjw7xiPTCbopZDmd426Owo08qrDul6lV6xgAQdKKW0gk+9pAgm2+AvL/PWbfNaahD01YCAuiZtIAbaLwZ877DuY8+wBy1Edmn4gm7mL6ju0+B2Ax15Zypdgze9TTWBpnV7wjwIGm/74z+7izpX0zwFuP8APucoqyLWy+XCkgE99zveBqMyI2BE3GFtOcuIsh7SvVirG8LOn3isDbYGLGCPHHDjPFqeXzFSiaNEwYLoNJA3ibktBAYzPrGI/MHGiroRLqySBUAIKkmQZ3M40t0YRaUsnXgpVmZ1YqTII8Cd29N7euD/AAzlCnm8m9WizUjBHZuW0jTGq2g+ZgG1vDAzlf7PUp1GXTRzIB7NRrIJg3OsFdpIAboOuCfs25qrdq9OtWHYsJZqrSFG5gmwJE723nErDtmvJNTSSKyzLFmZjJBPvGfWJ9Md+FZhkbukCY3E7EEET1kYZOaeXNFWqlA02AcOiowbUHOkBT4jUO6f2uDo5OvlMxSapl++HBWnVWQ+kjuwPeB2t442TORxaGLlnLVKdE1lBZWrmmqqJPdQlmt0tf64Ic18x6xSHZyuhgpUKBLgaiQNyPEiYO5wf5r5/wA7lKdL/wBnoqtZGClp7veEq1MNpBF+6Z6fxDAPlTIVqnZ5khUpoKmqow0rpq0qlM6QBLQWBhRFvTFKTWQ/RB5IzzUQ9RGCurAqSJEwRcDodvriyeG8ZzdRmg5dQr2kAlweoCt3RJPWSR54rDMZ2hlAKOXXtmqEB6tZREe793TBhf8AM2o+nTrX459ncM0h3oqQFlR3132giYYX6dMY+l3SLN9pXGsmMuMvmjUU1RrHZrJK03BKzBCybTB2OEzP88OM+iUW0URpEKBqZotqc943iRIG+EPLM9eqAxeoTbxO0AD6W/rg9ypw2tmK7P2fePutoKp5tMQqhRv+pkGm/gSLAo8drcVrU0aktPSxGpSzCCAWmYAEAefTrGIHtI5YNDJMtNqlWo1U1KjAEBpGwRTptE3E7xhp5V4IMtSaO+6gzUgiS120joBAA63OFPjXO4qM6hZoxABEg+ZnqcK0sspLthCDwynVo0oqB1DMCFZSuw3g3v4xHywzcA4hUeoaNJ1o06i/euYJ0CSVuPC0A3MeGGLjXBTxCkoB7GsijvMDDKROmekGYMXnphHqUFcvWoU2VKSaS1IMqtUJ7mmSS4j3jYx3oFsavSRhGP5NjXxXjVLh9UUlQPTNIEMpmCS1wZgiDckdPPAzKZ6hxF0OZR0We6tOtBYyWJgiGgtIgd0YjZytldQp1mzCOtJSrUiA1TUlx3gw7xk2A28hiIOFPOWCLVXMK4p6akKguWUmLqNHvAG49blY1o09A/O6qM0wpzC2Ql57typkRbr03wy8tcXKjRUJZdOltcyRYSZvPX5Y48Y4rlqjN2i0zmEb3zSIU6bBUlmIW0jVMk9MR6/EldJIhwdBIHQgkE+Ygj4jEQlTMueFo04gyvlcwKyuamWaKTaiI7QsGkR3gdIsfpeYfIec0VQYHcJebT7pUD0viPxnLVDQbMKrClrNNjNtUjSImSY1GY64zyaJNQACYWD6n6dD88O7Y4qoFs5ct2eWU7NWSbdASw9LqPlhzptJI8/2GEfhtbvZVTsahP8As0qhA+Bw3UM2pDNPdWZPpv8ALFiWz5+9oVUtmmtEs5iepe/zjHsDuaK5avJMtoUMSNzH+7HsZmpK4jmcvBDMWltUUk0iZ/iNrTsoi1uuO+T4lrKZemKugXSajEEgaj3Pd6dPXGDyvmyGL06WXFgwqMitBK/hJNSBAbba4x24FlfsuapVnqJUFIyESTqsRHegDe8+B8pVDJ3AeCLXza03lElmMD3lXvFQek3GobRgdzrQFPOZhFAVdQhVEBQVUwB0gHDTydXorXXc6abEa21dYIVbKAZk2Ox8YwG9qNVXz2un7rUU+JEgz57D0AwJYEaezPM6OJZUzpDMVPnqRgB/tacWtzBwcXqhqhpAyaYqOFQrNwqkAjreY9MUpy1nBRzWXqxOiqp+sYuTgVLM1WRmr0+yMwFRjrVujT3dt52tvOG/8So7EGrlqjHtqal9DTUlSQAZF9M9J3i2HDl3g+YFLtxppjTI193UD8yomDMDc7nabwg0MvUqZaj2tLtagPaxrXX+UlrrBBUDbHHLZrO1Gq5dKdOqKVUU4rEAVLEsWKEx7ykQDEQQZJGK4V6dL+pk9C9zXyiazrVCKXqN2Z0EySJ0sJJiykbmygnfD1y9yfRTJfZKyCorjvyTJMzYzIAO0EfXGuTzFWmop1RTDAklafurJMAGBMTEwLYk8M4mdek+7H7xjaEaRzSlbAb8jZXK5kmhqRKqEnvEqoCwRLloudXxiQMKY4QuQrtUpyypUCKHghgyTpa0QRYnzPliwueczpyFR94Kj5uq29SR88LuSyIqpSp1dZYFSV66kNgZ+XxGCSbwCpZBXGuWKNCm9bKN2WusCA7QglA4CkA6bPboQAPDAfmziRq1stRXLjMZinJNpDa1A7ukzY3vYWOGTn7P5dW7Fq001CnsaImprgqdbnuIpWPE2sMV5xjmJlRqdBVy9M2K0ydTWj7yp77n4geWFoTYU5wE5XshlqWWZK4eoq1EZjqQqWKi+gEkbtGxN7CqeZZUpo1QtTQyASYWAx7o/DtsMcuXleqzAFmb7NVMHvEgEEgT5TiLm63cJtq6AfH+uE3kEcmqdrWUgkSdyNr4J80LVFZEzCBGShSQAGQUVe6xPiRc4jcD4e1XMLTWxZrE38zMb7QbdcM3EOQM60MXSofdkkkwOk+HS+E2As1M6BUq16aLS1MdCLsgYzpWRFhHhthw9nPEM3mK3ZMztQG5CAIhX82kDpa/88e5I5g4fkwadf75mYS6oCqhSSIJubnDZwTsKDv9n7wIZjUZYZg16aDaKaBtjuZJ2GGA0jiqgGmo7twT1kf3+mKq4ly8ytmaqf8AFzVSnEhljUYIv4nbywwZLiwR6gqEC+u9vAEdI6H4YC8Z5lpDMtVovZqYplYs0En0i5G15M4JNelRvwi5HjzimauYk0tAfQCCdJ8ACADH5ot02xB4lzeKlIohqKoqakhSNBhRKkWnSGGm3vYbK3IFKrSSa1VCVGrstPZxHuqpWSPC8QNsT8hymMvlexpgVdNQMO2FtUhi3di6gQPracV2b2TSWivuH8ey9VUGaZmqIXAqsza1Dj8MVFnoIaQOm+C+YzqU1p9gKuYBbvVahsoKEdnqnvOVM72Fsacz8G1jsKVMUtZklttSE7C7S5c3kz3RfG/MvBGprTqUyCjBiwJkiAoGmAbSOv8ADh9krDq7Rpy3yWM+e0YlKKtdww7x30j6Sf7BTj3s6ZA4y1QVKdRSoDe9Tb3lkjdZAE2iZM4nIBk8jQTSEfSXYdQWJa/nBAOM5LjGtIJ3HX9/L++mMVgqTsA86ZRctwmhlGaK5YVClrmZeZ6LqA+A8MKPJVfTmBOx7p+IIn4G/wAsd+Z6lXOZ00wbomkajuFUuTtuf5YEcPoFHlhusiNiCD4741RDLey7xmMuoFl7RjO4KgLb4Mflho4hW05fMEbKrf8A6T++EzhecNWtQqADvUnLH+LXTRvhKz/qwx8x1B9ir3swUb7glRHxE40WjL0oXjjTXefED6DHsceIuGqOehYx88ZxkajDzVllyvEcwijSq1IAF4Vwri5NzcdfHEdqwpw9QBh0XURNvEQfDaMPWf5BavUfMZzNQ7lTUCID3Qir0EKbbxEfWBz/AMp0KGVNSjUB7IizkFm1ELAi3vS142OGo3eQ0LmU4/3hqVRTAlhTXSfKCLyN9z4Y15pyS02plHdwyzqeL7EXG9j67YWsvU0mZI6fPFg8o8NXMCoKqI6ooYgzKgALIYbbCfIYiqZW0JaN5x5/vi0eN8br5Wnl1ozVD0BrUr3QNK6SApGkk6jO+/lhP5x4ZlKBC0i+tr6CZAU9TInpbGOA82cRvTo6swEHuOnaELsI/HEnobW6YvyiV8jLweq+czHaV6lCgqJMu5QmJClJ94qSpJPlMzhiXiVDK9vUFSmWY6nc1ELVHiCywbDpAAnu77BIzvtC+0vTo1qFGimuKr6Q2kSZKhxAYeYOEinMyTv5f30xU5N1+kCwW5l+YPtFVqVJxIpliZsBtY7Tf5Yk8E4g+sTqJFgIvEzMYrvgHGaWVqBmpsyspUw1/L3rQD4Y6Z/m6vV1Ul006ZEgJKk/5mmX8DOJ7AWXzfzPkxRahVYuxKtopwSCjBwGJ7q3ABBnrY4QeK845isCinsKRuUp7tP5nPeb6DywJ4XwmrXLCkshRLsWCqg8WZiAB/cYk5agmylHcNEF1C+oUsGP9MJsYKquQJgx6YhZiuhWFWSQCXb8JBMhIMaTaSZNjiVzDRqK4DhgCJHQH+7emBtMXjpP74QDZyFSXt1kyxiFjcEyy+ZK7eYjridk+Rq9UVGpMg7Ks9MK0gt2badQOw2PTAPgXC6rE1VKqFXVJbTtcQeh8CYxcns846mbpg9i1MkSXKwHaTqIYAAsTLGOs+E4ARD5H5RbKFq+Z0B9BCwSVQEgsSTEmwnwE3wy5fiOVzHaCnXRl0lXVGHhEzE7dQcUXzjzLXrZyvpqPoGqmi6jAQDSYHi0Ek/xYFcvVHFRNBIAIk7W8PPBod/Bzr8JajXNJjJQkeE+B9CIPxGLL4FwfMvlKWYyyqz94PTqMV7RZIBpmdI23IExa0SXz3LNPM1aNUqbL3zAhhBIB62JmfCRhgzXEaGXNNGdKcDugghYFrEDSPT0xVZtivwqPnDiFSjUNKvQek5EgNpOoHqGFiPTaN8e4BQojQz1qTVSJI1DujwN98WflOYKGdapRUJmBTuyvSDKRIggsCrCbD/KTFpwi8+cgr2i1MkEHa/8lBhgwiTTBto2Jk2PqBhOKBMfeFZ4JSHZsHIWzAgiR5ze3S/TCpW5rruYywq9oJgVKCgKJvDmTBBm1/XCJmOR8/SDNUy7Kq7wytFp2RiYj9DjhkspmHfsw1Si4UOA7OttxF5HSIHywdXJpILosjK8Oq1aiVKpftlLMzau62sRp0wNtgSTYfHATnPiVVUWKLDQSskyvePvbTJhdjhR/wDSDOUXdUzVVtJgsWLSRO2uSLztjccz1qsU8w+tbmdKyGPUkC/X6YKaDDONLmGvUZUqVGYFgCWYmxO19sNAqMm4joRhdr8MAEsUQEq0EwSDsYGwIBPQ3tvhi/xGme9RcsoNi4mPX8S+X6DESt5DRvwuiDmw5UhnpsskGLK0sD1OwPphCyVQ0wSQRYG43+fx+eGStxo0Vd6bQ5fQoswA0gu0eeqPhhcfMFpJA+bGPISTGKQmWT7P6oalU1DvUoIP8LsZ+qj57YYuaHIogC61Cp8hp7wPxHT+WE/2bZgdqVJjtB2ZHnpkH11Dp44Pc2ZhfsyKzRc7dAAQJ+JHT9MaX+Jml+RUDvJJ8TPzx7GgNt8exBoWnxbiVMUhTVHatUSpY7LFVoDC7BogWv0wE4jklekisoDkamOqe8ehOo2AgW6zhh5qGum2bAp6wLshIOmPxXOrYwbEWF4nCHRz1MBtXedmAUXhQLkmDcnbywryUsomcI5PetU060pr4mSb+AxcfJHLlLIqdDGq1VRrqNHSYUDoLn164rXhueZ2BUaYEiB16eWLI5bzyuIZyXFzIgX9LXjzsD542UUISvaNnKWUrtRWitQ1E1gvDAKxZfMyCpHwwnch8ZGTzvasQF7N1JI2lZEX3kC3XbFue0XI5bM5Ze2qJRq02BSpEkA+8lrkEXjxAtiuEzOWy5JylGX6V6/eYeaKRCnzInbGbwwBHDeW6jEZjNlKFJmLE1rM83OimO80nyAxIz7ZKnSTsKfbLPfeo7pV8QIUCmg9NRjzxA4zmmqNqqOzMTdmMsf5DEJP+CfyZTPzH74VgZ4hRCPA2IkA7gNsJ6+GOdGsA+oyQEvHw+WO/Fc07lUOnTTACgKBY3k9Sb9cc6iAAEE6jbygXjxNx1wAMnAwM0jLUSEkBQCVAjx2BM9b74znOT6USrsp1ARZhBIHW+O/LZLAhiCd9up3nzOHLI5X7pV3IdBP/wBxbeVsICrM5wGpTtciLWI+XT5Ym8uctZnMPC0WgnSXYdzeDJ6xf5Yt3LcEQlXZQe7E73nz6eeCtJlVWVaYgEjaASb/ACM9PPAAJq+z/LNp1KxGmNxaNuvn4fh877Lw05LIVUo1DKatBYwJkwFtEx5fzwSznGEp02rVDFNeoF2ke6vWdr9AJOKo5r5wqZgOT3VIhFB91Zj5nq25wAJoq/eszgSxJttc3+GCI+5VamkgNOibgkW28bi/x6WCu8nHftnqABmZgggLPujy8sNxyClRb+V56pnJUqgSo9diy9nTGqGUfi8FuOkx0wrce4rXzNF6mmuHpqqsgQAd+oUWQzSZJIssyOgtgXyTzEuTdmKM+uBYxA6wCCL9euLPyeYy9Vqb06bBzbVVB78OCm1iFaSD4+E4G80OKxYW5S4NV4fk0XshWqOdVYgkMGI2WFghQI+fjjfn/htJsutU6qdVSBScEalZolRMWIFxPSemNuHcRzC1GTMQwEkOlN7C8IwBI12MFdx0BjUI5+ymaqU3RqquraXpgIaagK4JUNJ11SPE7aoAxUEnJXoTusEDh3EsxldLJSpMrKlNjVd9Opie/qGoKDuRIgHabYm8e4OM72Ljs1YtNR1OqCAQIO5SSNvAHriuVNd1alTG7KpPdBIlSqg7gaiCCN5w+1BToZLLdsaS1QVU/iM6SWEk/wAImCBYeGK4nfJUfkOSNRtuzPEOQck1J6i0kZpIPY1G94fhABF+kRPqcIz8q5UPUGYNbLhSQtTu6DpMe7U70kXgMd9sP+Y5jcZQMMscxSaRrpRqVwSujQ3vCIh1J3iLTiveec7Ur0aFRgwBLQrCGFzuAPK3jiOROM6CNOIF4rwKBrpZmjWHgrXsBEbgmOlj5HAbI5ooxnZhDDxGOKVIMix8cS8wEqLqVSrxLAGQ1ySQDdTHTa3nhAR81UvpmQsx6nc/HBvlXgaZkVe0dk0qSkR3mEGL9ALnY3GA2Voq+otUCaVm6kkx0AHw6/PFt8m8JSnRogEMWUggiwZgxZp6mJF/yx4YHgEJ/LzinVUKRIYMCr03FoH4GP1jDP7S80ppLpEd1j6ioFjFd8PmlmWUx3WZT/pP8xhl53zYahTX8qKAfHvMflGH4R/sIxx7GxOPYRRc1bMUamVqu6FlFNmI1DUdKkwSsTt+mKz47mu1I00qVNFsq00AMeZ3bcm5w6cHzbJTZK6aFIi9rGOh6RPWNvDCuK9CgToArv0Zh3V8gvXw/fACO3Asm5p6nJRV/E5AX59fQDpgyOahTTs8t3unaMIUeSgRb5fHCvmM7VrsS512gA7LPUDYEeOOlDLxfc+PQePr+mF2Y6JOarPUOqo5bwLfoo/liHWzECF/2jv/ACAxrVqCC02H4jt8PzHyGBmaz02W3n/TpgoDFeqDMzqJtewvcnx8OnXHanRJRgCIJE/C9vPbA9d8TaVQiBsACx+E29LYBHN31OT529BYfQYNct8EauNeklZ+fjgJkack77frb98XZyPwcUcuikANI1QZuRqgna2rp++AYC4ZwNkYCII8t7b4ZzlXFOmHAntKcwIk60/fBPMBQtRwC5UEibSfDawm3wGIPEeIooGshQrKzMTYaWBMn4YQE6pX01Ao2hifhot8ZxwzGb7NalasT2eruhfeMADQviZknoAcRRxCl2TVywakCQCjSzkSdKx1PU9AMVxxfj1XNM0rpjuoimyKYBQbari53JPTDGY41x2pm66jQhVRpp0V91VsdNo6CSf5YAcdqU1DU6cN3tRfxse6o6KJ9TGJnE8wtAMiEGowio46SJZFI6XufUbCMcBypWORqZ5oWmpXSDYuC2klfAAkRO9/C4hMC06LG4BPWwODWU5brzrfTRXeWImD4KDPzjA3h/EzTGkgkbiMZzPF6j9SMDcvBpRWWWFy1ToLUWll3h2cBqjkTJiwj4W9JOLf4HwrShJId2NyVA9B6XPzxXHs+5To/ZIYCpWqVB266tJogEEKYOsMBDAjcxcWOHrOcLrFQiZxqPeAQkJV1DwIqJr1b/jaNyThJU/2Nt1RJ5o4scqirCywP/V02vHj9MQjwf7ZRSsqprZRpLQYDCW0zOkm1xceeA3G+UKjmm75uo7KxFU1BOsQO7TAgKbdB1Phhf5wy1QjtcqWKUwFhW0xA0xAidj06XON5yh9tJb9ISds3zXJiUM0qS9BgVfXpdqbaWDaS0adRjxtAkXGDWXzmXz6FXoOadIqxNZSACQQAQBN5Aje56DATlPmpEo06eaL1KjvU1AliUAA0zPvAwethiXneOtJppTp6K0lgrA9oCLagLqYMfAxscYJ9Hg0rssjJwHjeXUjLrThKSkIdd4W0EdLMdzPlF8K3tdoUkp0cyYGup2YRb/hYljMeAEeYxG/w3M0mWquRNIUzJ7OotQVB491AwtO6knczGFrnStWzq0RTZakE/dL3dBsB751O570tt7oAEXm5OX5VX/bG0kriJ2fysMTupuCOoN5+uI+XqQZ6Ys7hmQp5LLrSq6alYiWJAITVcoNwYMy3W/TCrzRw+lHaUwF8QNvl0xSfhDFurQIewMGCPjt9bYubIHRTyqK19aBiYsAH7pvYlg2wvqA64qnhmcQK4qqXUCQobSZkXmDtvHWMNr8wCtQy9JUCg1UYkmSNNRjp2EnSVJNtzhsSFfmWno4hXAGn7wmPWD/AFx35iqk00HQx9B/vxtz7R08RrbmdJM7jugH6jA7ijytO/TbDF6Dcex0oUtTAePh6Y9hgFquaqVSNUnwUCB8sbLSFpuR+FbR6n+zjsjdmItJ/CBJ9PE+uMa4MNY/lkT/AKjsMQM8zTA0i19K2A9fDEbOcSAHRyNh+Afu5+mIWYzOolR7o2AsPU+OI6Nchv7jDoDapn3b3jPw29PDHMkHyxsEBxhqPhhiMU1wZ4dwxqzlRA7oHwJAJ9LnEDIZCpUYKqzJifji4uWOVqVKlqaWdjqZm8ugj8Pkb4TGReVuSsvRAd07RwbEwQbdI+NvI4cMrUGkGSLsRIjcmBHgBt5AY9UTRSEiOsWm94EfIYB5viUU7o7Sl+7fa4Me6YnbCGE+I50aSxIMRtN7DbqBvb0xXHOXHXpVzRanTqUmQFlYEEySCNSkeG8HDdUrqdJeBJv0AJ8foBhD9pVFu0oO3VCI9CD8d8CEaVeYXraQEVECdmlNCVVARcC9gTEnc9cdXp06K/iNTcN5m8ADc+8ZPQeWA3LVUFwjgkEyFA3YA/0tsetsHcnw37bmBRR2Cg6ncsT3Tew8RMCPXAxkHkfl/wC3Vy1QgUaZBcTduoUeVrx09cWNzXmaAylSk0CloKgDp4BR0gxA6DBAUkoKlGiIVBpA6Xjc9T5nqThA50qmqxQE9nTu5n8R6fC0/LDEV4lMHFheyrlYV6hzFRZp0z3JHvOP2X9YHQ4V8jwY1WCwQWPh7o6sfIC/yHXDhkedMxkQKS5eg9GlZdJZTpk3JvLHctG84faxUWRx/lqjVZWan94Ro7RCVaN4BUzA8D4YmcN5boZX7ynTl1BAqVGZ2AO8MZ0zEHbphI4d7XsuWBrUaqGI7pDAeN7E/LoLYZ8v7QeHVxpGaRJ37SUsP8wG/n0w0hidzjzeBVNOWWbuRIP4gFkGdOnSSCLkm+2AOW5uVSAitWqkwDUaQbCAwUDWARsTsI6mbA5l5Zy9cmvSqI1r6WDDfpBsfIePnjThHs2RIdjLjpGxJv8AD+XwxFOx2Jy8ZDVHyVVNQeodRVAXBfvFkAOkNLEyNvlhzz3K9Ncv9moaUWmxFQuCpJgVFbVB1KFMeG4tBGA/LfAAnFKjFRUCltJML3ivgBGx26euG7jFCg7FjW+zValixjS9oEyQsxexUm0zEDo5n2pfpEceMkfkqsX06agGhYNMi8jeIiP9+FXi/L1PKZyvmTVapJ1UkZpIYgEs5O+kzpHkCZgSNz+rIVlf7StYmoQWpgKZBEgoptY9NyD4YAcb4+Xa5YA/j0kiPHpNscsY1g1lL034hnGYkzJnx6nEJ1LKVbqNsSOWTlg1UMpqGogCs7QZ3JAGx2i+Na1PSSAfniqogVnTSWBtEx532+WDHDXDZZqYH3mp21dSCtMADqIKvt4/OSnDGqlkQCSpaf8AKJmfh87Yg8LzC9loI7xedfgpSAI8ZvikIL+00ls0jyG10wZA0zckCJOwI+frhe4ruo8FGDnOQVkyjie9TE7m5VDv432G0X2wv8TP3nw/v9cAG3CFmqJjqb+kY9jnkTDTj2ATO6Z/fR3R+YmWPmT+2OWYBYQDbcj98cqJsAPrG/8ALEqlT6T6/wBMAyB2ZG+JKZeR4nE00dRA262xNytAkhRtt+mBsAdRyRO2/h8cHeG8s6yNZgH+/rgjw7h0tfcCf5f35YYcvle8ApAc+XRQB89sKx0d+F8FRI0hTpF7Xnzkx9fDDLmM0KdMAEhoNz8ANze/TV8cL6Z0odJN5sfGDM+thiFxHjFNB2laezVhJAk+VpECfDCGHOMZmwTfV4Er4bdR/XA/iFY6rHTIsSY63+MEjA/NcVotQTMBiabNCypliDLG57sEfQfDGdzDawBfVA32i8/QYKAIKgsNOoapPWT70X6yLYCe0Hh5qZYVAJNI6mMbrCg3PSSDbwwTQaiqwAAQxMm5sJI+OwMYL1l1hlYSjKUInxt+/pf1wxFGUKpVg3gdhiwPZ3mGRKrMsd8Gmdz7pU36rBEDxk4RuJ5Q0az0ib020z4xsflGPZTi1amZSq6xtB29AbYKAtytm2JCIfvHBvuEUbuek3hQdz5A41fIUaOWqM5AVF3PeJ6k+JJMb7scVrkeaMxSJZXB1QTqUGYECdjt5/rgkvN1bM1aK1ez0rU1NCmGsdxPS5A8cKh2EKb9nS7QA63lWB/AsSqD5X8TMGMAc7mZgX2j+uGnjVlJG4t5TuPhGEfMVJ64aJbIOYgGwxx147Zi4nEWcUJMk0ahW6yp8QY/S+DnD+cs9QtTzVbTaVdtYtPR5gekTgBGO+RqAMSY90xIm9umAY5cJ9peZouXenTqMbyZU94kmYsZJtb54P8A/rVy9Vh9oybAQZ0FSCW07hotYiPTfFV16smyhfTGlSRacFthoduO1eGtrq5Ss9N17yoUdTq3Gggd2Dte2FzJ8XdABuPDpgKWx2pGcNYFLISzWamGVQpHhb1xOTiauJNj4H+9sAe0gRjBM/p88J5CI3cCzZBrQYU0mUx6Egx5MAJ88L/DHF6ZCnUysD17geVHk2qT/lGJ/CDp220xHkbfHfEDhuZKaxaGENadiG+FxhDGapVJyFBUWkxRmDqwkrqLHWL91o/EB+ESehT86fvG9f2xmgZcE451zLNfqb/HAB34fWCmWkf3/uxnEjLZEdmHJuTb9Mew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UUExQVFhUXGCIbGRgYGB0eIBwgHBwdHR8dHiAeHyogHBwoHyAcJDEiJSkrLi8xHB80ODMsNygtLisBCgoKDg0OGxAQGywkICQsLCwsLCwvLCwsLCwsLCwsLCwsLCwsLCwsLCwsLCwsLCwsLCwsLCwsLCwsLCwsLCwsLP/AABEIAL8BBwMBIgACEQEDEQH/xAAcAAACAgMBAQAAAAAAAAAAAAAFBgQHAQIDAAj/xABNEAACAQIEAwUFBgQDAgoLAAABAhEDIQAEEjEFBkETIlFhcQcygZGhFCNCUrHBYtHh8BVygpLxM0NEY3Oio7PC0hYXJCU0U1SDk7LD/8QAGQEAAwEBAQAAAAAAAAAAAAAAAAECAwQF/8QAJhEAAgICAwABBAIDAAAAAAAAAAECESExAxJBUQQTImEU8TJCof/aAAwDAQACEQMRAD8AY8nyxkmzOmplzSp1B9w3a1O8Vu0hmtIIIsLA9ZGJHM/s6yqZatUp61dULAkg7Xjbwwxs9FmpIxXX1ANwHDdQJHeAE264mZ1j2dSi/wCJGVGOzSIGoxANx63thIbPlfP0YeNow7+znk37elSKgTsytiCZ1T4G3u4U+LEF5F5P6/78Wb7Bsx97XTxQH5H+uBIhbJdb2W5hCTSrIB/0jr8+4Zwq8x5HMUaNJajSqlhZtSlQV0OJEsDqImNlHTF85+qT92nvsDf8o/MfjHnfCpz1wZOzLyAEQALE2kJEk7SwJ9MJxwaJlO0C8yyqw8hH6AYkgoBZGB8mP9cMnJfAqdeo1KoWSWYrEGw6X8ojywwZzlPJU3ILVmA6AqLzf8OMujNFNIrilUZSGSRHif5AYk/4tVknSh8ZEz8ZxamT5KyAXWyvpsZaoYgxEx+vngpluTMjAIoKf9TH94xX22L7hSFTP1jMELP5Rt6YyOJ5nTHbPHlA+oE/XF8rytkx/wAnpf7OOw4JlliMvREf82v8sH2xdz57fP5hhBrVSJ/O2/zxAr5SoXYsrsSfeIJJv1O5x9PrlkA9xR6KMaZhlANhbcYfQTkfM3+EZj/6fMf/AIan/lxniHBszRp9pUy9VEt3nUqO9tv44+hQYO9tx8DN8K3tKoI+QYVappqaid4Uy8XkDSGEz69cT1Qu5UfL/BMzmzFCkzSN9hvcyYw1UPZhnyLog9XH7Thw9l+Sp06VBkrrUVadQBgroSDUB91hIiCDf54sL7Qvji1BB2Ke4T7Nc0rJUfs1CMGILSSFIJiAR0wQznsvrVatSoatIB3ZvxTDEnw3w/ce4slOi5FRNRBABYfHc7xjGR5hy5RNVamGi/eG/h4T+uH1QuwiU/ZIfxZhfgh/niXT9k1PrmG+CD/zYejxmhE9qp9L/QXxkcVpkSst5BTP1Aw+qDsxNX2VZbrWq/8AV/8ALiVS9mGSAv2p/wBcfoMN+XzOr8LLf8QifTGWzAAJ6DfB1QWxH4nyXwvLhe0pudW33j3jfYjxGIdPK8HSwy0+Z1t+pOD3N1Ht9AQiUmRsYaI3iNvrgBS5ecndB1u2GkiXJjTwvlvIlBUTK0YYWlZsb9cFafCqC+7RpD0Rf5YEcIrPSphDfSDtcGJtPlYY3fiPZ9+pUFNZuXMAn8o1ED5ftibQ7IntJpovDcxAUWXYAfjXHzjmMyVOgQAxk+cT9L/QYuj2kcw5erkK4pVkqamplQpDRLKdRI2BAeJ8D5Yo2u8uvqf1wPYG2Zy50hyfxaNMfwlifhYfHGudoBRlyPx0Sx9RXrJ+ijBDO/8AwtL/AKer/wB2kfrgZXqliqnammlY8C7ufW7thCOAPfPpj2N2oEHUQYIt54xhAWXliwzdjBmWggFZWSb7AWknxjri7OCt2mXpljr1re+oH49fXCzk+UsgKorqja3aT3nIkmbL7oAPgOmGTKvRUGG38ZGw88Wuq0O29nzTzLTCVaixAWow0/5SQB9Bhl9kOd0Z9aa1NGtGB2vC6ovN7fTCf7SKgXiOaRGJUVWIJ8+9+pI+GMezTPdnxTKOwJAqRE/mUr9JwLQqPp+nrpg6IYm7Tubbkxc+sYD8ZDuWNZV0mlDRuB720mSDhioZ2mU7RfdgEkkbaQ07xscC+O1Uq06mgq3caW3gabkR12je4wDEzh1SlSdKiFy62U6J3BF7xsThgLLVYmoe8YEqRDGB8zEbWthQojvibgL4gmTsoMidzcE+G2GjI1ZI7shYhd5sII1Duknpq2A88Z2yqwMOTHZLGruLtMfI2nc445LiLLUdNOlSNSgwALgGB0kkH4nHstqYh20x+FYttup9TvGIFPJ1DmqlcT2ZQKqzI1TeLbWB+PyrIg0nFSJ1dD9IGJmXzWsHw3B/TCtxHPPSDBlgTZjqIuLyRYHwHiemPVM7VWjUqUygYbR3rdZHWSPTrgTzViGmpUUjvHbw8iP6Y6dmhPn64rDh3MfFahJY00piRqZKYWVZlYFywCkMp8Tb44Z+CcSrVCFrVaLVFEVKaFSQdie6bAnbF1YrGf7Cnh9T0wle1zLovDmjfWm5/iw7BQuymfX+uEH2rZgVMhW7jd1qZmbDvj9Z2xLpDoi+yECpl6YIsoqL/wBpOLIGTUePzOKd9mHEWoZUMok6nAX8xLC37/DFscLzjOWVrxeYixLCI8tOHSAiZ3huXrCKlMNBkAk2JMGINvE45Py5l2QUxRUUyxZiCQdS2U+JsT1wIGbqaoRSXUdRCEiIBOx8JvvO2COV5vyjv2Zc69ippOL9V925Hh64z4uRzvAghw7KZemmqlSWFG4WTI9bz8cT6GaDKCAVkTDQCBfcT5YGf4/llEB1HgCCo+qjEinxTLkE9rSBO/eHT441GdvtrGpoFOV/PrSPlOr6Y6mpqBlRc7MRf5TiJS4jl9X/AA1OWi2objwvjFVqVQ/eGnY93vL/AD9DgA8/E1VQ/ZmC4p2EmZi4HQb+mM1+JFKmlqTaYnWCCJ8I974x1Hw1qUqJPvJ66hiUK1K/eS+41L0HrgA9la5KTbSOt+ljNt8V57VeO0zQyo3Rs5RbWDKgKxJv8D9cPeWy9JSCkib31ed7+uK89pPBUpnLVFqkD7XQXshYe8TPgbyfd8cRLtaoCus9x5KvD6qAMGpmhTNiVOhs1edhIZbGNjG04Slr99f764e+YKX/ALvzGmAYybNFvw5mSfP67YryiveXDobdjDm3H2emP+ec/Ds6eBX4ziVmUbs6THTpl4g96e5OodBtB63xHZIhpB1DbqIJF/lhEmq1SSVJJA2Hhj2Nqa943EHHsJjPrHL0URv4d58yZ2Hh5+OImbyqQ2gGW6wbeJAAP6Y4UMwkCatVYB3UMR5AlST8cdlzNOY+1md4YIv/APMH4Y2+214Zrki/UfO/tY4aafEahAMOquJsfd03EWkqThd4BqXM0GB0xVQ6vCHF/hizPbDQX7ZTcd7XRHeiJ0s4jwsMIVCFuOhn98Tp0Ung+oq2RcJpWD5dJiPlA88aDhjqNRqherAoWAERFyLfLHfK8ScorECSoO3iJxzzPEnjvKkfxbfrjRccvCHyx9KiNCucyEplaYBKtqWROoqBGwj4xiwOF8IamG7Q99gD3BpFpIET5AfL1wLq8PVKzVnrUhqqa4JCi7Fo3vv9MM78x0njTVpuZnuLrj10k9PTEvhkstFR5ovRjJUaoZSzsERoCd2IiAtlneDv0jGnDuJgqROorUZSYP8AEQBPQRFpnE3KmnXgirrIAIEaQDY+6R5CxmIx0yHA0pCpo7pqCWMD3pJnwmSfniWqLsFcTZH7tLWtUkLLMYA1AtPeN9MwfPEmpkaYpkKAe0mQgjcH3tiPM4mcH4a1AuNQ7M+6oG0mT+uCZOFSAqniPAc1na5IpFUUBU1DQqhfAG9zJt44a+A8uPSr9s+/ZCn3SLkaRq6WIFh0+NmonGVxVio3p1DEkEeW/wCmEb2m0tPD8wqi33ZJv/8AMQD9hh6TCr7UTHDMxJ/J/wB7TxElYxQ9keSV6ahtgajDpcED9CcWhTRKSm+kHdmbxPifPpitPYtXDJA/Cag+ZVv0OLKzuWLiASL+AP6g+vwxSAgtk9AAB1Gd9XjituaqLUM5UmfvSHVpjcRE+oPzwy8YetS7TtGrosAdqXpqguPdi0mPxQe8RGBVPl4VAXrNSKn3VLOVp017oCBSDJ946idrYIqsoUsqgWMxnG+7WtVaFGpNbWBFpWdiLYk5em62ZYPnv/PG+Y4NkaAakrLIOt07V1JIGmQe0BBhiQD+a8xI5Ny8jPqoLUIESwzRL26d+dImYucU5JbFGDbqzq7Lq06l1ROmRMfE450NLCVII8oPWP1xyPL3aVFLUq9iIZsyrGV2v2R2jacT8ryA9VphsvTEQHKMLTcIqi9z7284a5Exvia/tGpy8eH99MYakBuMH6HKtOiqh6uYrmyyxKrtAEUwP1i2+DeVVEEaFXzA/s40VvJi2k6ZH4Px9BTAqOSwG5HifK0eHphV9r6irke1pajpqq5ZQSVCk9NzuBFhJFxhs4xwc11mnVNFujpTpvPqHUz8Iwn8U4Bm9dJatZquXDh300UE6SGAhGFiQCZFoETJBzarKNYuxZzvKNerQKa8spr06QmGADJUeoSzGSLOBPXa0Ca5z3Chls1VoVKgbstQLJJBYDp13/TF/LknOns6miJB10VdiCTC++IUS0Dz9Bima2WbM8Xq0iQS9ZlMd0EKDNh7p0qbDY2nrhSlGSVLI+slseuVPZ7lquVXtlJdyr6wdLAH8ANxHw69MTsvyBlKlGkgUBVZjqEa3modOpwJZQkrHn5DDNwvTTogGdKruR0UT/ZttjpyzSjKZcC47FCD6qMNQM+wr868s5f7HTRUAakQlI96QDGqY98kLuZx7BbnmOypLIWakgnYQjT+sfHHsTJUyk2KeV5zdaalnq1q0SZKpSU+lMBqn+oxbbAzNcdzVedVapBvCkqB6aSIGLG4J7Ocm1JWYVtVwfvOqsVPTywaoci5Jf8Aimb1dv2jHoQ+p4Y+M5X9PN/BQ3HA3dLMzbgaiT4Hr6YBJ1xc/tb5bo0clTqUKQUiuA7SSdLI4i52L6MU0nvH9ccPPNTm5I6OODjFJlocFy1TM5eiEerV7igrqY6WC3BBMRvB2j0wby3s7q1B96yovgTrPyB0/XDN7L8zr4ZlrRpUr/ssROIvtB52fh1TKhaAqpWYhzJkQVACgDcyTf8ALjX+TJKkT/HjdsrPiHA6eX4jUy8a0VRGoC5IQzAgRc2xcDcQo9kop6VI0toURFwxsLRY4rnn8xxZGW61KCspmZkuD6bH54ZH4XmexpVVqr2ZQF1IvBEQIEHfeRGOdycnk1UUlgLZvmWq9NzQWmpHutVcEeulCT8DG0W3wH4JzDnBnKaV6tGpRqGDChCrmwAkklZ6G/STgLxXgHFGIFOhTKT+Gse+JkF5EgxY6YGOWS4RxPtE15WlTCMralZnPcYvaWI6nDwOmPlbnDLUe5mKyisHZSiqxNmIHdAJEiD8cDc77Qsk6FaNep2jWXTQqMZJEQCsHw+OFznThXE6mZzH2ZVNBylRYXvagFkFveAsZE+FxhEq8H4xRqGoqVUcW1hJLAeZkMPC5PrgwGS9uAPW7ACvUZ6vVtC0zvbuAsBbxPwGClEmALmB7x3Pn64o3hPF+PkqGOaiRvllFpvqmja3ngllq3MNWsypWqJTLHSzUqYATVY3pd7u33xHZF9XVl0RH8sKntOqL/huaDMoPYsQCbyveW3qBgE2R4qxBo50V6bDvGrSpqVPloWCD+xHngDzVwDPjK1jWqgqKbFgioARBkfmmOgE364G/gVfJw9iWe7OQSO9Wbf/AKJf5YuujmA23zx8++zzINUKoj9kxdyHiY+7E26mP1w78c5Jz6aKtHNF9LSVvtvs06iDtJt9MK2NKyzMyE0xU06WtDRB8oNjivea+XcpVk0s+tELZqBrDsvACAZQeQsfDHOp7P6NSoWr1cy4YzpMxee7LE+MSIxx5SyHD2auiZOTTcIwquxJ0kwSjWW42A2jFdhNIr7M5WoazimFrFnaGog1FZj3iARY7z4jrGLm5B4M1HKq1Wh2dd/fDHUe6SFPgJW8DbVBuMRebKwp5U9kgpEMNPZ22kx3fwxOFOhzbm0A01WI/ihuvmJPhv1+XRxcEuSPZMxlyKLotpUvMX8YGO6nFY5b2i1x/wAJSpsJvutvDqMHOF88iudHYuhINwQQNhJ2O58MEvp+SPg1yxY01M2NUdMeaoG8D5HAZM5TA7zhfWf5emOlTOoB7wI+H7nGdIqydoUbEofK4+Ixmo8e+I/iGx/l8cC6mdUj3h8x+2IFHjTUmiVqId1BuAeonp0jbFpfszeNB2jTbtDNJSkWcFTvvIMGfmP0x8+8o0u243UdDbtq9QW3EVOnnIxelHiDBXq0VY0l1SpB/DMwNxcGMUt7JmV+KNUkgBKlQecnSAfg8/LEzVUxwd4LhzA0UqmruwrE+A7u+OPC6Drl6BU6iKa6lNgToEkR7t+gEbWGM83iclm4E/cVNuvcbG+Tzn3a2Puj6AYfaxVQp+0XiadnTDISASWDCYMqB5ET1GPYC+2HPfdqR+USPVp/YfLHsZu7NFouLgSBRVpgWSs0ejQ//i+mJ9ZoUkdMD8iYzGYWN9D7+Klf/BggwkEeI364RQqe1egG4ZWme6yMI8Q4+l8fOZ97+/LH0zzsA3DcyC0B6DwY/gJjymIv44+ZKh72EwPoD2K19XDomdFZxHhOlo+s/HCtzrk6tXNZp6hPZ0nCINQidIfbfYp6z1iMSPYnxZKVDMowaTVDWBO6BY8PwfXB32icFNc06tFkQMQKpYwHAHdPgSJIH+bywAV3XaoTScuW3VdRmACQBO8b4uPlirr4fT/FCMIBiYLCMVNxvlnM0tdUimtJfdpioC+gmNUAQb+fXqbYsLkCamRGmxRmAM7knUD8J+eEtjY2UDKpeO6O78PrjdBI3N/D+5GI+RtTUXELEG5tb+7Y7oSFY3MSY8dz88UIi5etTd3VGUuvTqI8eu+FznDhTN2ZoVhRKNLAizQQfMgiIHrhJyXNNb7c9XUzy+oUdTf7AC7kbfDEvjXO6GXr5fMUwoupUEeIvqWGvERjKbtUi6cchnm7n2hknSitPtWddRiEgTAkxLGdW3h54cuWuJJWy9F0PdZbA/w2P6Y+eeYeNJVZFrFW0i0LfSQDpa28kxHhvcYmZXn9svC5VVFOFDKT7xGubg/5R1Frgzio3ZLqrstbjvMD0czTppRpnLMA2owdTHcAbC2M831KDZHOCn2cpSYGIkWPUb7fDC3y1xn7cg7TvOjrUXUbkTOgwBt3fL3T5Y5c35g1spUqUisElWKTJAnXq/h1FRHnNxgkmmUmmgd7IY+0ifwux/7L+mGn2jcy18tWy5pBWSTMgkapgDy9cIXs2zj06pdKZqEP7izJlGBixvi4qFJWqa3pkNvpcXG0WmBEHDptYJi1eQvm0C09UAFVk3mLbeeAnCKMsMyQyVXQK47wB2MldpFxPhiD7QeNdgsMjtRq02FRgwUL+Ed4+6ZYQeuIXC+Iv+IsraFKJAsCLrEz+EX8T6YqKuRMnURsylMZmnUpV0VijaGIkKxEGVO46T54G5jkGgfcLp/qkfUT9cSuM8d+yZdapSS7hQhMTMsSepMAn+5wD5O5mavmc69RyKdIDSphVESCL2nUCJJE7+lR5JQwmDintEbMez90OoVUebAGVM9PGcJlHPLWzNPLUirMamyn3ezaXLEe6LEXF7dL4sduPZfM00zRJVaLnSodTLL1OmZWCOvXCFyny/SOYqV6Got2pYqIBCMdUiSSRuPDzuI1fPyOOTNRgpY2NvFeFq9QuzwNQEayBNrQCJNp36i1r78Q4a1RE0lwk3IBMiCIB8fO+2FHP9p2iNOqajsQhLBSGAhyJAMjxwe5W5grUKbLmQ1ILUBmohW1RryWt+Y2877xkUt0ZrZTs6TLJUn8RkQTt6Wwv1uJU8n99VqamsAmqNRmfdEgTa4G3nvP9sytmstSCVAezeSAe7U1AwQJMwRveNXnhL4Dy32tKm+bjRTgC7agsnumBttBmPTqk70KXWOWWzyvxpP8MzFUsupFqF1BnSdJMGMVD7Jqwp1a9Q+8tFQp6d+rTU+Xuk4aP8Kp5Cjn6tOp9zUyehJN2ZiVCQYkpBvcw19pKd7PrmogjW9SioPULNV2t1uiYJbyNNNWi6+NZg/Zamm4Yfqyg/viRn6Fv7+eAdbNn7NTgnvVaK38GrUwdvI4bHM4ZOykPay3e0+BUevdLfqcYxD9q2YDZk3kdo0f6QFI+BxnEMtFj5TnPMGoagpqWdQoFzGkyR3Yk36+I8cFaHFc/XJ7wprAMhN9QtpIDavhcdcIfBuIUm1TVo00UCS7gESL2aNjAI6+Pj24sqhWrZXNZggrLaS4QjUEJDTtMWWQbxbabKGfN1Q71MtXqVXfQZViQhTTv4FZMdDY+WKMebSfLDnytxmtVqlszn6NJkUFnrIG1jaEgS7i0yZ8jfCjxIKKtTQdSiowU7SNRgx0kQY88AMavZyitmCGqmnpKVAt4qaC2pYB3gj0Gqx6WxxfjdEpCKz6T7tNhIlTvBOkQTYgdbYpDlZKrZlRQBLaSWgKTotqIkHp1F/rhso0JBJ7bMnoomwjw7xiPTCbopZDmd426Owo08qrDul6lV6xgAQdKKW0gk+9pAgm2+AvL/PWbfNaahD01YCAuiZtIAbaLwZ877DuY8+wBy1Edmn4gm7mL6ju0+B2Ax15Zypdgze9TTWBpnV7wjwIGm/74z+7izpX0zwFuP8APucoqyLWy+XCkgE99zveBqMyI2BE3GFtOcuIsh7SvVirG8LOn3isDbYGLGCPHHDjPFqeXzFSiaNEwYLoNJA3ibktBAYzPrGI/MHGiroRLqySBUAIKkmQZ3M40t0YRaUsnXgpVmZ1YqTII8Cd29N7euD/AAzlCnm8m9WizUjBHZuW0jTGq2g+ZgG1vDAzlf7PUp1GXTRzIB7NRrIJg3OsFdpIAboOuCfs25qrdq9OtWHYsJZqrSFG5gmwJE723nErDtmvJNTSSKyzLFmZjJBPvGfWJ9Md+FZhkbukCY3E7EEET1kYZOaeXNFWqlA02AcOiowbUHOkBT4jUO6f2uDo5OvlMxSapl++HBWnVWQ+kjuwPeB2t442TORxaGLlnLVKdE1lBZWrmmqqJPdQlmt0tf64Ic18x6xSHZyuhgpUKBLgaiQNyPEiYO5wf5r5/wA7lKdL/wBnoqtZGClp7veEq1MNpBF+6Z6fxDAPlTIVqnZ5khUpoKmqow0rpq0qlM6QBLQWBhRFvTFKTWQ/RB5IzzUQ9RGCurAqSJEwRcDodvriyeG8ZzdRmg5dQr2kAlweoCt3RJPWSR54rDMZ2hlAKOXXtmqEB6tZREe793TBhf8AM2o+nTrX459ncM0h3oqQFlR3132giYYX6dMY+l3SLN9pXGsmMuMvmjUU1RrHZrJK03BKzBCybTB2OEzP88OM+iUW0URpEKBqZotqc943iRIG+EPLM9eqAxeoTbxO0AD6W/rg9ypw2tmK7P2fePutoKp5tMQqhRv+pkGm/gSLAo8drcVrU0aktPSxGpSzCCAWmYAEAefTrGIHtI5YNDJMtNqlWo1U1KjAEBpGwRTptE3E7xhp5V4IMtSaO+6gzUgiS120joBAA63OFPjXO4qM6hZoxABEg+ZnqcK0sspLthCDwynVo0oqB1DMCFZSuw3g3v4xHywzcA4hUeoaNJ1o06i/euYJ0CSVuPC0A3MeGGLjXBTxCkoB7GsijvMDDKROmekGYMXnphHqUFcvWoU2VKSaS1IMqtUJ7mmSS4j3jYx3oFsavSRhGP5NjXxXjVLh9UUlQPTNIEMpmCS1wZgiDckdPPAzKZ6hxF0OZR0We6tOtBYyWJgiGgtIgd0YjZytldQp1mzCOtJSrUiA1TUlx3gw7xk2A28hiIOFPOWCLVXMK4p6akKguWUmLqNHvAG49blY1o09A/O6qM0wpzC2Ql57typkRbr03wy8tcXKjRUJZdOltcyRYSZvPX5Y48Y4rlqjN2i0zmEb3zSIU6bBUlmIW0jVMk9MR6/EldJIhwdBIHQgkE+Ygj4jEQlTMueFo04gyvlcwKyuamWaKTaiI7QsGkR3gdIsfpeYfIec0VQYHcJebT7pUD0viPxnLVDQbMKrClrNNjNtUjSImSY1GY64zyaJNQACYWD6n6dD88O7Y4qoFs5ct2eWU7NWSbdASw9LqPlhzptJI8/2GEfhtbvZVTsahP8As0qhA+Bw3UM2pDNPdWZPpv8ALFiWz5+9oVUtmmtEs5iepe/zjHsDuaK5avJMtoUMSNzH+7HsZmpK4jmcvBDMWltUUk0iZ/iNrTsoi1uuO+T4lrKZemKugXSajEEgaj3Pd6dPXGDyvmyGL06WXFgwqMitBK/hJNSBAbba4x24FlfsuapVnqJUFIyESTqsRHegDe8+B8pVDJ3AeCLXza03lElmMD3lXvFQek3GobRgdzrQFPOZhFAVdQhVEBQVUwB0gHDTydXorXXc6abEa21dYIVbKAZk2Ox8YwG9qNVXz2un7rUU+JEgz57D0AwJYEaezPM6OJZUzpDMVPnqRgB/tacWtzBwcXqhqhpAyaYqOFQrNwqkAjreY9MUpy1nBRzWXqxOiqp+sYuTgVLM1WRmr0+yMwFRjrVujT3dt52tvOG/8So7EGrlqjHtqal9DTUlSQAZF9M9J3i2HDl3g+YFLtxppjTI193UD8yomDMDc7nabwg0MvUqZaj2tLtagPaxrXX+UlrrBBUDbHHLZrO1Gq5dKdOqKVUU4rEAVLEsWKEx7ykQDEQQZJGK4V6dL+pk9C9zXyiazrVCKXqN2Z0EySJ0sJJiykbmygnfD1y9yfRTJfZKyCorjvyTJMzYzIAO0EfXGuTzFWmop1RTDAklafurJMAGBMTEwLYk8M4mdek+7H7xjaEaRzSlbAb8jZXK5kmhqRKqEnvEqoCwRLloudXxiQMKY4QuQrtUpyypUCKHghgyTpa0QRYnzPliwueczpyFR94Kj5uq29SR88LuSyIqpSp1dZYFSV66kNgZ+XxGCSbwCpZBXGuWKNCm9bKN2WusCA7QglA4CkA6bPboQAPDAfmziRq1stRXLjMZinJNpDa1A7ukzY3vYWOGTn7P5dW7Fq001CnsaImprgqdbnuIpWPE2sMV5xjmJlRqdBVy9M2K0ydTWj7yp77n4geWFoTYU5wE5XshlqWWZK4eoq1EZjqQqWKi+gEkbtGxN7CqeZZUpo1QtTQyASYWAx7o/DtsMcuXleqzAFmb7NVMHvEgEEgT5TiLm63cJtq6AfH+uE3kEcmqdrWUgkSdyNr4J80LVFZEzCBGShSQAGQUVe6xPiRc4jcD4e1XMLTWxZrE38zMb7QbdcM3EOQM60MXSofdkkkwOk+HS+E2As1M6BUq16aLS1MdCLsgYzpWRFhHhthw9nPEM3mK3ZMztQG5CAIhX82kDpa/88e5I5g4fkwadf75mYS6oCqhSSIJubnDZwTsKDv9n7wIZjUZYZg16aDaKaBtjuZJ2GGA0jiqgGmo7twT1kf3+mKq4ly8ytmaqf8AFzVSnEhljUYIv4nbywwZLiwR6gqEC+u9vAEdI6H4YC8Z5lpDMtVovZqYplYs0En0i5G15M4JNelRvwi5HjzimauYk0tAfQCCdJ8ACADH5ot02xB4lzeKlIohqKoqakhSNBhRKkWnSGGm3vYbK3IFKrSSa1VCVGrstPZxHuqpWSPC8QNsT8hymMvlexpgVdNQMO2FtUhi3di6gQPracV2b2TSWivuH8ey9VUGaZmqIXAqsza1Dj8MVFnoIaQOm+C+YzqU1p9gKuYBbvVahsoKEdnqnvOVM72Fsacz8G1jsKVMUtZklttSE7C7S5c3kz3RfG/MvBGprTqUyCjBiwJkiAoGmAbSOv8ADh9krDq7Rpy3yWM+e0YlKKtdww7x30j6Sf7BTj3s6ZA4y1QVKdRSoDe9Tb3lkjdZAE2iZM4nIBk8jQTSEfSXYdQWJa/nBAOM5LjGtIJ3HX9/L++mMVgqTsA86ZRctwmhlGaK5YVClrmZeZ6LqA+A8MKPJVfTmBOx7p+IIn4G/wAsd+Z6lXOZ00wbomkajuFUuTtuf5YEcPoFHlhusiNiCD4741RDLey7xmMuoFl7RjO4KgLb4Mflho4hW05fMEbKrf8A6T++EzhecNWtQqADvUnLH+LXTRvhKz/qwx8x1B9ir3swUb7glRHxE40WjL0oXjjTXefED6DHsceIuGqOehYx88ZxkajDzVllyvEcwijSq1IAF4Vwri5NzcdfHEdqwpw9QBh0XURNvEQfDaMPWf5BavUfMZzNQ7lTUCID3Qir0EKbbxEfWBz/AMp0KGVNSjUB7IizkFm1ELAi3vS142OGo3eQ0LmU4/3hqVRTAlhTXSfKCLyN9z4Y15pyS02plHdwyzqeL7EXG9j67YWsvU0mZI6fPFg8o8NXMCoKqI6ooYgzKgALIYbbCfIYiqZW0JaN5x5/vi0eN8br5Wnl1ozVD0BrUr3QNK6SApGkk6jO+/lhP5x4ZlKBC0i+tr6CZAU9TInpbGOA82cRvTo6swEHuOnaELsI/HEnobW6YvyiV8jLweq+czHaV6lCgqJMu5QmJClJ94qSpJPlMzhiXiVDK9vUFSmWY6nc1ELVHiCywbDpAAnu77BIzvtC+0vTo1qFGimuKr6Q2kSZKhxAYeYOEinMyTv5f30xU5N1+kCwW5l+YPtFVqVJxIpliZsBtY7Tf5Yk8E4g+sTqJFgIvEzMYrvgHGaWVqBmpsyspUw1/L3rQD4Y6Z/m6vV1Ul006ZEgJKk/5mmX8DOJ7AWXzfzPkxRahVYuxKtopwSCjBwGJ7q3ABBnrY4QeK845isCinsKRuUp7tP5nPeb6DywJ4XwmrXLCkshRLsWCqg8WZiAB/cYk5agmylHcNEF1C+oUsGP9MJsYKquQJgx6YhZiuhWFWSQCXb8JBMhIMaTaSZNjiVzDRqK4DhgCJHQH+7emBtMXjpP74QDZyFSXt1kyxiFjcEyy+ZK7eYjridk+Rq9UVGpMg7Ks9MK0gt2badQOw2PTAPgXC6rE1VKqFXVJbTtcQeh8CYxcns846mbpg9i1MkSXKwHaTqIYAAsTLGOs+E4ARD5H5RbKFq+Z0B9BCwSVQEgsSTEmwnwE3wy5fiOVzHaCnXRl0lXVGHhEzE7dQcUXzjzLXrZyvpqPoGqmi6jAQDSYHi0Ek/xYFcvVHFRNBIAIk7W8PPBod/Bzr8JajXNJjJQkeE+B9CIPxGLL4FwfMvlKWYyyqz94PTqMV7RZIBpmdI23IExa0SXz3LNPM1aNUqbL3zAhhBIB62JmfCRhgzXEaGXNNGdKcDugghYFrEDSPT0xVZtivwqPnDiFSjUNKvQek5EgNpOoHqGFiPTaN8e4BQojQz1qTVSJI1DujwN98WflOYKGdapRUJmBTuyvSDKRIggsCrCbD/KTFpwi8+cgr2i1MkEHa/8lBhgwiTTBto2Jk2PqBhOKBMfeFZ4JSHZsHIWzAgiR5ze3S/TCpW5rruYywq9oJgVKCgKJvDmTBBm1/XCJmOR8/SDNUy7Kq7wytFp2RiYj9DjhkspmHfsw1Si4UOA7OttxF5HSIHywdXJpILosjK8Oq1aiVKpftlLMzau62sRp0wNtgSTYfHATnPiVVUWKLDQSskyvePvbTJhdjhR/wDSDOUXdUzVVtJgsWLSRO2uSLztjccz1qsU8w+tbmdKyGPUkC/X6YKaDDONLmGvUZUqVGYFgCWYmxO19sNAqMm4joRhdr8MAEsUQEq0EwSDsYGwIBPQ3tvhi/xGme9RcsoNi4mPX8S+X6DESt5DRvwuiDmw5UhnpsskGLK0sD1OwPphCyVQ0wSQRYG43+fx+eGStxo0Vd6bQ5fQoswA0gu0eeqPhhcfMFpJA+bGPISTGKQmWT7P6oalU1DvUoIP8LsZ+qj57YYuaHIogC61Cp8hp7wPxHT+WE/2bZgdqVJjtB2ZHnpkH11Dp44Pc2ZhfsyKzRc7dAAQJ+JHT9MaX+Jml+RUDvJJ8TPzx7GgNt8exBoWnxbiVMUhTVHatUSpY7LFVoDC7BogWv0wE4jklekisoDkamOqe8ehOo2AgW6zhh5qGum2bAp6wLshIOmPxXOrYwbEWF4nCHRz1MBtXedmAUXhQLkmDcnbywryUsomcI5PetU060pr4mSb+AxcfJHLlLIqdDGq1VRrqNHSYUDoLn164rXhueZ2BUaYEiB16eWLI5bzyuIZyXFzIgX9LXjzsD542UUISvaNnKWUrtRWitQ1E1gvDAKxZfMyCpHwwnch8ZGTzvasQF7N1JI2lZEX3kC3XbFue0XI5bM5Ze2qJRq02BSpEkA+8lrkEXjxAtiuEzOWy5JylGX6V6/eYeaKRCnzInbGbwwBHDeW6jEZjNlKFJmLE1rM83OimO80nyAxIz7ZKnSTsKfbLPfeo7pV8QIUCmg9NRjzxA4zmmqNqqOzMTdmMsf5DEJP+CfyZTPzH74VgZ4hRCPA2IkA7gNsJ6+GOdGsA+oyQEvHw+WO/Fc07lUOnTTACgKBY3k9Sb9cc6iAAEE6jbygXjxNx1wAMnAwM0jLUSEkBQCVAjx2BM9b74znOT6USrsp1ARZhBIHW+O/LZLAhiCd9up3nzOHLI5X7pV3IdBP/wBxbeVsICrM5wGpTtciLWI+XT5Ym8uctZnMPC0WgnSXYdzeDJ6xf5Yt3LcEQlXZQe7E73nz6eeCtJlVWVaYgEjaASb/ACM9PPAAJq+z/LNp1KxGmNxaNuvn4fh877Lw05LIVUo1DKatBYwJkwFtEx5fzwSznGEp02rVDFNeoF2ke6vWdr9AJOKo5r5wqZgOT3VIhFB91Zj5nq25wAJoq/eszgSxJttc3+GCI+5VamkgNOibgkW28bi/x6WCu8nHftnqABmZgggLPujy8sNxyClRb+V56pnJUqgSo9diy9nTGqGUfi8FuOkx0wrce4rXzNF6mmuHpqqsgQAd+oUWQzSZJIssyOgtgXyTzEuTdmKM+uBYxA6wCCL9euLPyeYy9Vqb06bBzbVVB78OCm1iFaSD4+E4G80OKxYW5S4NV4fk0XshWqOdVYgkMGI2WFghQI+fjjfn/htJsutU6qdVSBScEalZolRMWIFxPSemNuHcRzC1GTMQwEkOlN7C8IwBI12MFdx0BjUI5+ymaqU3RqquraXpgIaagK4JUNJ11SPE7aoAxUEnJXoTusEDh3EsxldLJSpMrKlNjVd9Opie/qGoKDuRIgHabYm8e4OM72Ljs1YtNR1OqCAQIO5SSNvAHriuVNd1alTG7KpPdBIlSqg7gaiCCN5w+1BToZLLdsaS1QVU/iM6SWEk/wAImCBYeGK4nfJUfkOSNRtuzPEOQck1J6i0kZpIPY1G94fhABF+kRPqcIz8q5UPUGYNbLhSQtTu6DpMe7U70kXgMd9sP+Y5jcZQMMscxSaRrpRqVwSujQ3vCIh1J3iLTiveec7Ur0aFRgwBLQrCGFzuAPK3jiOROM6CNOIF4rwKBrpZmjWHgrXsBEbgmOlj5HAbI5ooxnZhDDxGOKVIMix8cS8wEqLqVSrxLAGQ1ySQDdTHTa3nhAR81UvpmQsx6nc/HBvlXgaZkVe0dk0qSkR3mEGL9ALnY3GA2Voq+otUCaVm6kkx0AHw6/PFt8m8JSnRogEMWUggiwZgxZp6mJF/yx4YHgEJ/LzinVUKRIYMCr03FoH4GP1jDP7S80ppLpEd1j6ioFjFd8PmlmWUx3WZT/pP8xhl53zYahTX8qKAfHvMflGH4R/sIxx7GxOPYRRc1bMUamVqu6FlFNmI1DUdKkwSsTt+mKz47mu1I00qVNFsq00AMeZ3bcm5w6cHzbJTZK6aFIi9rGOh6RPWNvDCuK9CgToArv0Zh3V8gvXw/fACO3Asm5p6nJRV/E5AX59fQDpgyOahTTs8t3unaMIUeSgRb5fHCvmM7VrsS512gA7LPUDYEeOOlDLxfc+PQePr+mF2Y6JOarPUOqo5bwLfoo/liHWzECF/2jv/ACAxrVqCC02H4jt8PzHyGBmaz02W3n/TpgoDFeqDMzqJtewvcnx8OnXHanRJRgCIJE/C9vPbA9d8TaVQiBsACx+E29LYBHN31OT529BYfQYNct8EauNeklZ+fjgJkack77frb98XZyPwcUcuikANI1QZuRqgna2rp++AYC4ZwNkYCII8t7b4ZzlXFOmHAntKcwIk60/fBPMBQtRwC5UEibSfDawm3wGIPEeIooGshQrKzMTYaWBMn4YQE6pX01Ao2hifhot8ZxwzGb7NalasT2eruhfeMADQviZknoAcRRxCl2TVywakCQCjSzkSdKx1PU9AMVxxfj1XNM0rpjuoimyKYBQbari53JPTDGY41x2pm66jQhVRpp0V91VsdNo6CSf5YAcdqU1DU6cN3tRfxse6o6KJ9TGJnE8wtAMiEGowio46SJZFI6XufUbCMcBypWORqZ5oWmpXSDYuC2klfAAkRO9/C4hMC06LG4BPWwODWU5brzrfTRXeWImD4KDPzjA3h/EzTGkgkbiMZzPF6j9SMDcvBpRWWWFy1ToLUWll3h2cBqjkTJiwj4W9JOLf4HwrShJId2NyVA9B6XPzxXHs+5To/ZIYCpWqVB266tJogEEKYOsMBDAjcxcWOHrOcLrFQiZxqPeAQkJV1DwIqJr1b/jaNyThJU/2Nt1RJ5o4scqirCywP/V02vHj9MQjwf7ZRSsqprZRpLQYDCW0zOkm1xceeA3G+UKjmm75uo7KxFU1BOsQO7TAgKbdB1Phhf5wy1QjtcqWKUwFhW0xA0xAidj06XON5yh9tJb9ISds3zXJiUM0qS9BgVfXpdqbaWDaS0adRjxtAkXGDWXzmXz6FXoOadIqxNZSACQQAQBN5Aje56DATlPmpEo06eaL1KjvU1AliUAA0zPvAwethiXneOtJppTp6K0lgrA9oCLagLqYMfAxscYJ9Hg0rssjJwHjeXUjLrThKSkIdd4W0EdLMdzPlF8K3tdoUkp0cyYGup2YRb/hYljMeAEeYxG/w3M0mWquRNIUzJ7OotQVB491AwtO6knczGFrnStWzq0RTZakE/dL3dBsB751O570tt7oAEXm5OX5VX/bG0kriJ2fysMTupuCOoN5+uI+XqQZ6Ys7hmQp5LLrSq6alYiWJAITVcoNwYMy3W/TCrzRw+lHaUwF8QNvl0xSfhDFurQIewMGCPjt9bYubIHRTyqK19aBiYsAH7pvYlg2wvqA64qnhmcQK4qqXUCQobSZkXmDtvHWMNr8wCtQy9JUCg1UYkmSNNRjp2EnSVJNtzhsSFfmWno4hXAGn7wmPWD/AFx35iqk00HQx9B/vxtz7R08RrbmdJM7jugH6jA7ijytO/TbDF6Dcex0oUtTAePh6Y9hgFquaqVSNUnwUCB8sbLSFpuR+FbR6n+zjsjdmItJ/CBJ9PE+uMa4MNY/lkT/AKjsMQM8zTA0i19K2A9fDEbOcSAHRyNh+Afu5+mIWYzOolR7o2AsPU+OI6Nchv7jDoDapn3b3jPw29PDHMkHyxsEBxhqPhhiMU1wZ4dwxqzlRA7oHwJAJ9LnEDIZCpUYKqzJifji4uWOVqVKlqaWdjqZm8ugj8Pkb4TGReVuSsvRAd07RwbEwQbdI+NvI4cMrUGkGSLsRIjcmBHgBt5AY9UTRSEiOsWm94EfIYB5viUU7o7Sl+7fa4Me6YnbCGE+I50aSxIMRtN7DbqBvb0xXHOXHXpVzRanTqUmQFlYEEySCNSkeG8HDdUrqdJeBJv0AJ8foBhD9pVFu0oO3VCI9CD8d8CEaVeYXraQEVECdmlNCVVARcC9gTEnc9cdXp06K/iNTcN5m8ADc+8ZPQeWA3LVUFwjgkEyFA3YA/0tsetsHcnw37bmBRR2Cg6ncsT3Tew8RMCPXAxkHkfl/wC3Vy1QgUaZBcTduoUeVrx09cWNzXmaAylSk0CloKgDp4BR0gxA6DBAUkoKlGiIVBpA6Xjc9T5nqThA50qmqxQE9nTu5n8R6fC0/LDEV4lMHFheyrlYV6hzFRZp0z3JHvOP2X9YHQ4V8jwY1WCwQWPh7o6sfIC/yHXDhkedMxkQKS5eg9GlZdJZTpk3JvLHctG84faxUWRx/lqjVZWan94Ro7RCVaN4BUzA8D4YmcN5boZX7ynTl1BAqVGZ2AO8MZ0zEHbphI4d7XsuWBrUaqGI7pDAeN7E/LoLYZ8v7QeHVxpGaRJ37SUsP8wG/n0w0hidzjzeBVNOWWbuRIP4gFkGdOnSSCLkm+2AOW5uVSAitWqkwDUaQbCAwUDWARsTsI6mbA5l5Zy9cmvSqI1r6WDDfpBsfIePnjThHs2RIdjLjpGxJv8AD+XwxFOx2Jy8ZDVHyVVNQeodRVAXBfvFkAOkNLEyNvlhzz3K9Ncv9moaUWmxFQuCpJgVFbVB1KFMeG4tBGA/LfAAnFKjFRUCltJML3ivgBGx26euG7jFCg7FjW+zValixjS9oEyQsxexUm0zEDo5n2pfpEceMkfkqsX06agGhYNMi8jeIiP9+FXi/L1PKZyvmTVapJ1UkZpIYgEs5O+kzpHkCZgSNz+rIVlf7StYmoQWpgKZBEgoptY9NyD4YAcb4+Xa5YA/j0kiPHpNscsY1g1lL034hnGYkzJnx6nEJ1LKVbqNsSOWTlg1UMpqGogCs7QZ3JAGx2i+Na1PSSAfniqogVnTSWBtEx532+WDHDXDZZqYH3mp21dSCtMADqIKvt4/OSnDGqlkQCSpaf8AKJmfh87Yg8LzC9loI7xedfgpSAI8ZvikIL+00ls0jyG10wZA0zckCJOwI+frhe4ruo8FGDnOQVkyjie9TE7m5VDv432G0X2wv8TP3nw/v9cAG3CFmqJjqb+kY9jnkTDTj2ATO6Z/fR3R+YmWPmT+2OWYBYQDbcj98cqJsAPrG/8ALEqlT6T6/wBMAyB2ZG+JKZeR4nE00dRA262xNytAkhRtt+mBsAdRyRO2/h8cHeG8s6yNZgH+/rgjw7h0tfcCf5f35YYcvle8ApAc+XRQB89sKx0d+F8FRI0hTpF7Xnzkx9fDDLmM0KdMAEhoNz8ANze/TV8cL6Z0odJN5sfGDM+thiFxHjFNB2laezVhJAk+VpECfDCGHOMZmwTfV4Er4bdR/XA/iFY6rHTIsSY63+MEjA/NcVotQTMBiabNCypliDLG57sEfQfDGdzDawBfVA32i8/QYKAIKgsNOoapPWT70X6yLYCe0Hh5qZYVAJNI6mMbrCg3PSSDbwwTQaiqwAAQxMm5sJI+OwMYL1l1hlYSjKUInxt+/pf1wxFGUKpVg3gdhiwPZ3mGRKrMsd8Gmdz7pU36rBEDxk4RuJ5Q0az0ib020z4xsflGPZTi1amZSq6xtB29AbYKAtytm2JCIfvHBvuEUbuek3hQdz5A41fIUaOWqM5AVF3PeJ6k+JJMb7scVrkeaMxSJZXB1QTqUGYECdjt5/rgkvN1bM1aK1ez0rU1NCmGsdxPS5A8cKh2EKb9nS7QA63lWB/AsSqD5X8TMGMAc7mZgX2j+uGnjVlJG4t5TuPhGEfMVJ64aJbIOYgGwxx147Zi4nEWcUJMk0ahW6yp8QY/S+DnD+cs9QtTzVbTaVdtYtPR5gekTgBGO+RqAMSY90xIm9umAY5cJ9peZouXenTqMbyZU94kmYsZJtb54P8A/rVy9Vh9oybAQZ0FSCW07hotYiPTfFV16smyhfTGlSRacFthoduO1eGtrq5Ss9N17yoUdTq3Gggd2Dte2FzJ8XdABuPDpgKWx2pGcNYFLISzWamGVQpHhb1xOTiauJNj4H+9sAe0gRjBM/p88J5CI3cCzZBrQYU0mUx6Egx5MAJ88L/DHF6ZCnUysD17geVHk2qT/lGJ/CDp220xHkbfHfEDhuZKaxaGENadiG+FxhDGapVJyFBUWkxRmDqwkrqLHWL91o/EB+ESehT86fvG9f2xmgZcE451zLNfqb/HAB34fWCmWkf3/uxnEjLZEdmHJuTb9Mew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00401" y="83820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312"/>
            <a:ext cx="5086451" cy="3179032"/>
          </a:xfrm>
          <a:prstGeom prst="rect">
            <a:avLst/>
          </a:prstGeom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279583" y="2152988"/>
            <a:ext cx="3173913" cy="4056741"/>
            <a:chOff x="96" y="2976"/>
            <a:chExt cx="1070" cy="1259"/>
          </a:xfrm>
        </p:grpSpPr>
        <p:pic>
          <p:nvPicPr>
            <p:cNvPr id="22" name="Picture 21" descr="map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76"/>
              <a:ext cx="991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35" y="4080"/>
              <a:ext cx="8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>
                  <a:solidFill>
                    <a:schemeClr val="bg2"/>
                  </a:solidFill>
                </a:rPr>
                <a:t>Promatdstribution.com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97496" y="3472070"/>
            <a:ext cx="291547" cy="35780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89043" y="2152988"/>
            <a:ext cx="3490540" cy="131908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89043" y="3788942"/>
            <a:ext cx="3490540" cy="2112409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hape 317"/>
          <p:cNvPicPr preferRelativeResize="0"/>
          <p:nvPr/>
        </p:nvPicPr>
        <p:blipFill rotWithShape="1"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412292" y="1545695"/>
            <a:ext cx="3521456" cy="49213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6999773" y="1545695"/>
            <a:ext cx="1388869" cy="2893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08226" y="4439181"/>
            <a:ext cx="291547" cy="3578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999773" y="4787408"/>
            <a:ext cx="1388869" cy="16796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209013" y="222005"/>
            <a:ext cx="110406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  <a:cs typeface="Times New Roman" panose="02020603050405020304" pitchFamily="18" charset="0"/>
              </a:rPr>
              <a:t>The Great Bay Estuary </a:t>
            </a:r>
          </a:p>
          <a:p>
            <a:pPr algn="ctr"/>
            <a:r>
              <a:rPr lang="en-US" dirty="0" smtClean="0">
                <a:latin typeface="+mn-lt"/>
                <a:cs typeface="Times New Roman" panose="02020603050405020304" pitchFamily="18" charset="0"/>
              </a:rPr>
              <a:t>in New Hampshire and Maine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1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04" y="-7888"/>
            <a:ext cx="6055629" cy="68580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725243"/>
              </p:ext>
            </p:extLst>
          </p:nvPr>
        </p:nvGraphicFramePr>
        <p:xfrm>
          <a:off x="6035651" y="1051736"/>
          <a:ext cx="6096000" cy="578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1858140" y="239449"/>
            <a:ext cx="182880" cy="137160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3358151" y="1202864"/>
            <a:ext cx="154548" cy="113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 flipV="1">
            <a:off x="126071" y="6163014"/>
            <a:ext cx="182879" cy="13716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82489" y="813538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12699" y="1054203"/>
            <a:ext cx="869789" cy="1916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025" y="5005549"/>
            <a:ext cx="66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EXRX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08949" y="5374882"/>
            <a:ext cx="774784" cy="788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9111" y="286482"/>
            <a:ext cx="5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GBE</a:t>
            </a:r>
            <a:endParaRPr lang="en-US" dirty="0"/>
          </a:p>
        </p:txBody>
      </p:sp>
      <p:cxnSp>
        <p:nvCxnSpPr>
          <p:cNvPr id="21" name="Straight Connector 20"/>
          <p:cNvCxnSpPr>
            <a:stCxn id="18" idx="1"/>
          </p:cNvCxnSpPr>
          <p:nvPr/>
        </p:nvCxnSpPr>
        <p:spPr>
          <a:xfrm flipH="1" flipV="1">
            <a:off x="2041021" y="376611"/>
            <a:ext cx="938090" cy="945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35651" y="30052"/>
            <a:ext cx="6096000" cy="1477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Sea surface </a:t>
            </a:r>
            <a:r>
              <a:rPr lang="en-US" sz="2400" b="1" dirty="0" smtClean="0"/>
              <a:t>temperature </a:t>
            </a:r>
            <a:r>
              <a:rPr lang="en-US" sz="2400" b="1" dirty="0"/>
              <a:t>at buoys in </a:t>
            </a:r>
          </a:p>
          <a:p>
            <a:pPr algn="ctr"/>
            <a:r>
              <a:rPr lang="en-US" sz="2400" b="1" dirty="0"/>
              <a:t>Long Island </a:t>
            </a:r>
            <a:r>
              <a:rPr lang="en-US" sz="2400" b="1" dirty="0" smtClean="0"/>
              <a:t>Sound, </a:t>
            </a:r>
            <a:r>
              <a:rPr lang="en-US" sz="2400" b="1" dirty="0"/>
              <a:t>Gulf of </a:t>
            </a:r>
            <a:r>
              <a:rPr lang="en-US" sz="2400" b="1" dirty="0" smtClean="0"/>
              <a:t>Maine </a:t>
            </a:r>
            <a:endParaRPr lang="en-US" sz="2400" b="1" dirty="0"/>
          </a:p>
          <a:p>
            <a:pPr algn="ctr"/>
            <a:r>
              <a:rPr lang="en-US" sz="2400" b="1" dirty="0"/>
              <a:t>and Great Bay </a:t>
            </a:r>
            <a:r>
              <a:rPr lang="en-US" sz="2400" b="1" dirty="0" smtClean="0"/>
              <a:t>Estuary </a:t>
            </a:r>
            <a:r>
              <a:rPr lang="en-US" sz="2400" b="1" dirty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June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b="1" dirty="0"/>
              <a:t>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21858" y="4405384"/>
            <a:ext cx="291379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Coastal </a:t>
            </a:r>
            <a:r>
              <a:rPr lang="en-US" dirty="0" smtClean="0"/>
              <a:t>conditions-SST- </a:t>
            </a:r>
            <a:r>
              <a:rPr lang="en-US" dirty="0" smtClean="0"/>
              <a:t>have been changing</a:t>
            </a:r>
          </a:p>
          <a:p>
            <a:pPr algn="ctr"/>
            <a:r>
              <a:rPr lang="en-US" dirty="0" smtClean="0"/>
              <a:t>&amp; becoming more favorable for </a:t>
            </a:r>
            <a:r>
              <a:rPr lang="en-US" i="1" dirty="0" smtClean="0"/>
              <a:t>Vibrio species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39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3" y="2063380"/>
            <a:ext cx="10277178" cy="4470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818" y="362958"/>
            <a:ext cx="11198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conditions contribute to patterns we see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V.p.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in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Bay Estuary?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79374" y="2769705"/>
            <a:ext cx="8229600" cy="121919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191833"/>
              </p:ext>
            </p:extLst>
          </p:nvPr>
        </p:nvGraphicFramePr>
        <p:xfrm>
          <a:off x="0" y="1071596"/>
          <a:ext cx="6096000" cy="578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4619" y="1"/>
            <a:ext cx="12177381" cy="147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Sea surface </a:t>
            </a:r>
            <a:r>
              <a:rPr lang="en-US" sz="2400" b="1" dirty="0" smtClean="0"/>
              <a:t>temperature </a:t>
            </a:r>
            <a:r>
              <a:rPr lang="en-US" sz="2400" b="1" dirty="0"/>
              <a:t>at buoys in </a:t>
            </a:r>
            <a:r>
              <a:rPr lang="en-US" sz="2400" b="1" dirty="0" smtClean="0"/>
              <a:t>Long </a:t>
            </a:r>
            <a:r>
              <a:rPr lang="en-US" sz="2400" b="1" dirty="0"/>
              <a:t>Island </a:t>
            </a:r>
            <a:r>
              <a:rPr lang="en-US" sz="2400" b="1" dirty="0" smtClean="0"/>
              <a:t>Sound (EXRX), </a:t>
            </a:r>
            <a:r>
              <a:rPr lang="en-US" sz="2400" b="1" dirty="0"/>
              <a:t>Gulf of </a:t>
            </a:r>
            <a:r>
              <a:rPr lang="en-US" sz="2400" b="1" dirty="0" smtClean="0"/>
              <a:t>Maine (A01) </a:t>
            </a:r>
            <a:endParaRPr lang="en-US" sz="2400" b="1" dirty="0"/>
          </a:p>
          <a:p>
            <a:pPr algn="ctr"/>
            <a:r>
              <a:rPr lang="en-US" sz="2400" b="1" dirty="0"/>
              <a:t>and Great Bay </a:t>
            </a:r>
            <a:r>
              <a:rPr lang="en-US" sz="2400" b="1" dirty="0" smtClean="0"/>
              <a:t>Estuary (GBE) </a:t>
            </a:r>
            <a:r>
              <a:rPr lang="en-US" sz="2400" b="1" dirty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June</a:t>
            </a:r>
            <a:r>
              <a:rPr lang="en-US" sz="2400" b="1" dirty="0" smtClean="0"/>
              <a:t>: </a:t>
            </a:r>
          </a:p>
          <a:p>
            <a:pPr algn="ctr"/>
            <a:r>
              <a:rPr lang="en-US" sz="2400" b="1" dirty="0" smtClean="0"/>
              <a:t>2004-2013            &amp;           2002-2017</a:t>
            </a:r>
            <a:endParaRPr lang="en-US" sz="2400" b="1" dirty="0"/>
          </a:p>
          <a:p>
            <a:r>
              <a:rPr lang="en-US" b="1" dirty="0"/>
              <a:t>     </a:t>
            </a:r>
            <a:endParaRPr lang="en-US" sz="1400" b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65915"/>
              </p:ext>
            </p:extLst>
          </p:nvPr>
        </p:nvGraphicFramePr>
        <p:xfrm>
          <a:off x="6096000" y="1187057"/>
          <a:ext cx="6096000" cy="55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909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615970"/>
            <a:ext cx="10795000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73" y="141128"/>
            <a:ext cx="111715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cs typeface="Times New Roman" panose="02020603050405020304" pitchFamily="18" charset="0"/>
              </a:rPr>
              <a:t>V.p.</a:t>
            </a:r>
            <a:r>
              <a:rPr lang="en-US" sz="3200" dirty="0">
                <a:cs typeface="Times New Roman" panose="02020603050405020304" pitchFamily="18" charset="0"/>
              </a:rPr>
              <a:t> concentrations in the Great Bay </a:t>
            </a:r>
            <a:r>
              <a:rPr lang="en-US" sz="3200" dirty="0" smtClean="0">
                <a:cs typeface="Times New Roman" panose="02020603050405020304" pitchFamily="18" charset="0"/>
              </a:rPr>
              <a:t>Estuary through August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724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201613" y="317541"/>
            <a:ext cx="11785600" cy="12192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ea typeface="MS PGothic" charset="0"/>
              </a:rPr>
              <a:t>Geometric mean </a:t>
            </a:r>
            <a:r>
              <a:rPr lang="en-US" sz="2800" b="1" dirty="0">
                <a:solidFill>
                  <a:srgbClr val="000000"/>
                </a:solidFill>
                <a:ea typeface="MS PGothic" charset="0"/>
              </a:rPr>
              <a:t>monthly </a:t>
            </a:r>
            <a:r>
              <a:rPr lang="en-US" sz="2800" b="1" i="1" dirty="0">
                <a:solidFill>
                  <a:srgbClr val="000000"/>
                </a:solidFill>
                <a:ea typeface="MS PGothic" charset="0"/>
              </a:rPr>
              <a:t>V. </a:t>
            </a:r>
            <a:r>
              <a:rPr lang="en-US" sz="2800" b="1" i="1" dirty="0" err="1">
                <a:solidFill>
                  <a:srgbClr val="000000"/>
                </a:solidFill>
                <a:ea typeface="MS PGothic" charset="0"/>
              </a:rPr>
              <a:t>parahaemolyticus</a:t>
            </a:r>
            <a:r>
              <a:rPr lang="en-US" sz="2800" b="1" i="1" dirty="0">
                <a:solidFill>
                  <a:srgbClr val="000000"/>
                </a:solidFill>
                <a:ea typeface="MS PGothic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a typeface="MS PGothic" charset="0"/>
              </a:rPr>
              <a:t>concentrations</a:t>
            </a:r>
            <a:r>
              <a:rPr lang="en-US" sz="2800" b="1" dirty="0">
                <a:solidFill>
                  <a:srgbClr val="000000"/>
                </a:solidFill>
                <a:ea typeface="MS PGothic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ea typeface="MS PGothic" charset="0"/>
              </a:rPr>
            </a:br>
            <a:r>
              <a:rPr lang="en-US" sz="2800" b="1" dirty="0">
                <a:solidFill>
                  <a:srgbClr val="000000"/>
                </a:solidFill>
                <a:ea typeface="MS PGothic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a typeface="MS PGothic" charset="0"/>
              </a:rPr>
              <a:t>Vp</a:t>
            </a:r>
            <a:r>
              <a:rPr lang="en-US" sz="2800" b="1" dirty="0" smtClean="0">
                <a:solidFill>
                  <a:srgbClr val="000000"/>
                </a:solidFill>
                <a:ea typeface="MS PGothic" charset="0"/>
              </a:rPr>
              <a:t>/100 g)in </a:t>
            </a:r>
            <a:r>
              <a:rPr lang="en-US" sz="2800" b="1" dirty="0">
                <a:solidFill>
                  <a:srgbClr val="000000"/>
                </a:solidFill>
                <a:ea typeface="MS PGothic" charset="0"/>
              </a:rPr>
              <a:t>Nannie Island (NH) </a:t>
            </a:r>
            <a:r>
              <a:rPr lang="en-US" sz="2800" b="1" dirty="0" smtClean="0">
                <a:solidFill>
                  <a:srgbClr val="000000"/>
                </a:solidFill>
                <a:ea typeface="MS PGothic" charset="0"/>
              </a:rPr>
              <a:t>oysters </a:t>
            </a:r>
            <a:br>
              <a:rPr lang="en-US" sz="2800" b="1" dirty="0" smtClean="0">
                <a:solidFill>
                  <a:srgbClr val="000000"/>
                </a:solidFill>
                <a:ea typeface="MS PGothic" charset="0"/>
              </a:rPr>
            </a:br>
            <a:r>
              <a:rPr lang="en-US" sz="2800" b="1" dirty="0" smtClean="0">
                <a:solidFill>
                  <a:srgbClr val="000000"/>
                </a:solidFill>
                <a:ea typeface="MS PGothic" charset="0"/>
              </a:rPr>
              <a:t>during 2 to 3 year increments from </a:t>
            </a:r>
            <a:r>
              <a:rPr lang="en-US" sz="2800" b="1" dirty="0" smtClean="0">
                <a:solidFill>
                  <a:srgbClr val="000000"/>
                </a:solidFill>
                <a:ea typeface="MS PGothic" charset="0"/>
              </a:rPr>
              <a:t>1993 </a:t>
            </a:r>
            <a:r>
              <a:rPr lang="en-US" sz="2800" b="1" dirty="0">
                <a:solidFill>
                  <a:srgbClr val="000000"/>
                </a:solidFill>
                <a:ea typeface="MS PGothic" charset="0"/>
              </a:rPr>
              <a:t>to 2015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564296"/>
              </p:ext>
            </p:extLst>
          </p:nvPr>
        </p:nvGraphicFramePr>
        <p:xfrm>
          <a:off x="752629" y="1713153"/>
          <a:ext cx="10560324" cy="476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936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89914" y="526092"/>
            <a:ext cx="1250617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is an important condition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parahaemolyticus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89" y="2166424"/>
            <a:ext cx="5691330" cy="3961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424"/>
            <a:ext cx="6063175" cy="3966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1721" y="6211526"/>
            <a:ext cx="1024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similar seasonal patterns</a:t>
            </a:r>
          </a:p>
        </p:txBody>
      </p:sp>
    </p:spTree>
    <p:extLst>
      <p:ext uri="{BB962C8B-B14F-4D97-AF65-F5344CB8AC3E}">
        <p14:creationId xmlns:p14="http://schemas.microsoft.com/office/powerpoint/2010/main" val="136071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977"/>
          <a:stretch/>
        </p:blipFill>
        <p:spPr>
          <a:xfrm>
            <a:off x="0" y="496727"/>
            <a:ext cx="3027029" cy="2949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977"/>
          <a:stretch/>
        </p:blipFill>
        <p:spPr>
          <a:xfrm>
            <a:off x="6094413" y="385162"/>
            <a:ext cx="3123409" cy="3043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5977"/>
          <a:stretch/>
        </p:blipFill>
        <p:spPr>
          <a:xfrm>
            <a:off x="800642" y="3543714"/>
            <a:ext cx="3400926" cy="33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5977"/>
          <a:stretch/>
        </p:blipFill>
        <p:spPr>
          <a:xfrm>
            <a:off x="3035904" y="448409"/>
            <a:ext cx="3058509" cy="2980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15122"/>
          <a:stretch/>
        </p:blipFill>
        <p:spPr>
          <a:xfrm>
            <a:off x="9184263" y="527398"/>
            <a:ext cx="3007737" cy="2901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5977"/>
          <a:stretch/>
        </p:blipFill>
        <p:spPr>
          <a:xfrm>
            <a:off x="4230459" y="3543714"/>
            <a:ext cx="3400926" cy="33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r="15977"/>
          <a:stretch/>
        </p:blipFill>
        <p:spPr>
          <a:xfrm>
            <a:off x="7820527" y="3578898"/>
            <a:ext cx="3400927" cy="3314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6082" y="0"/>
            <a:ext cx="837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Relationships between single parameters and </a:t>
            </a:r>
            <a:r>
              <a:rPr lang="en-US" sz="2400" i="1" dirty="0" err="1" smtClean="0"/>
              <a:t>V.p.</a:t>
            </a:r>
            <a:r>
              <a:rPr lang="en-US" sz="2400" i="1" dirty="0" smtClean="0"/>
              <a:t> </a:t>
            </a:r>
            <a:r>
              <a:rPr lang="en-US" sz="2400" dirty="0" smtClean="0"/>
              <a:t>concentrations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99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39631</TotalTime>
  <Words>891</Words>
  <Application>Microsoft Macintosh PowerPoint</Application>
  <PresentationFormat>Custom</PresentationFormat>
  <Paragraphs>192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Environmental Conditions Associated with Elevated Total V.p. Concentrations in Oysters --Growing Area Scale Studies--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Geometric mean monthly V. parahaemolyticus concentrations (Vp/100 g)in Nannie Island (NH) oysters  during 2 to 3 year increments from 1993 to 2015</vt:lpstr>
      <vt:lpstr>Temperature is an important condition  for V. parahaemolyticus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Figures for Concertation Paper</dc:title>
  <dc:creator>Localadmin</dc:creator>
  <cp:lastModifiedBy>Microsoft Office User</cp:lastModifiedBy>
  <cp:revision>123</cp:revision>
  <dcterms:created xsi:type="dcterms:W3CDTF">2017-03-17T16:12:12Z</dcterms:created>
  <dcterms:modified xsi:type="dcterms:W3CDTF">2017-09-06T11:44:51Z</dcterms:modified>
</cp:coreProperties>
</file>