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handoutMasterIdLst>
    <p:handoutMasterId r:id="rId31"/>
  </p:handoutMasterIdLst>
  <p:sldIdLst>
    <p:sldId id="256" r:id="rId2"/>
    <p:sldId id="294" r:id="rId3"/>
    <p:sldId id="295" r:id="rId4"/>
    <p:sldId id="292" r:id="rId5"/>
    <p:sldId id="293" r:id="rId6"/>
    <p:sldId id="299" r:id="rId7"/>
    <p:sldId id="300" r:id="rId8"/>
    <p:sldId id="303" r:id="rId9"/>
    <p:sldId id="302" r:id="rId10"/>
    <p:sldId id="289" r:id="rId11"/>
    <p:sldId id="258" r:id="rId12"/>
    <p:sldId id="288" r:id="rId13"/>
    <p:sldId id="263" r:id="rId14"/>
    <p:sldId id="272" r:id="rId15"/>
    <p:sldId id="266" r:id="rId16"/>
    <p:sldId id="275" r:id="rId17"/>
    <p:sldId id="276" r:id="rId18"/>
    <p:sldId id="277" r:id="rId19"/>
    <p:sldId id="257" r:id="rId20"/>
    <p:sldId id="279" r:id="rId21"/>
    <p:sldId id="280" r:id="rId22"/>
    <p:sldId id="281" r:id="rId23"/>
    <p:sldId id="282" r:id="rId24"/>
    <p:sldId id="283" r:id="rId25"/>
    <p:sldId id="284" r:id="rId26"/>
    <p:sldId id="285" r:id="rId27"/>
    <p:sldId id="286" r:id="rId28"/>
    <p:sldId id="287"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21429" autoAdjust="0"/>
    <p:restoredTop sz="95399" autoAdjust="0"/>
  </p:normalViewPr>
  <p:slideViewPr>
    <p:cSldViewPr snapToGrid="0">
      <p:cViewPr>
        <p:scale>
          <a:sx n="81" d="100"/>
          <a:sy n="81" d="100"/>
        </p:scale>
        <p:origin x="66" y="465"/>
      </p:cViewPr>
      <p:guideLst/>
    </p:cSldViewPr>
  </p:slideViewPr>
  <p:outlineViewPr>
    <p:cViewPr>
      <p:scale>
        <a:sx n="33" d="100"/>
        <a:sy n="33" d="100"/>
      </p:scale>
      <p:origin x="0" y="-7833"/>
    </p:cViewPr>
  </p:outlineViewPr>
  <p:notesTextViewPr>
    <p:cViewPr>
      <p:scale>
        <a:sx n="1" d="1"/>
        <a:sy n="1" d="1"/>
      </p:scale>
      <p:origin x="0" y="0"/>
    </p:cViewPr>
  </p:notesTextViewPr>
  <p:sorterViewPr>
    <p:cViewPr varScale="1">
      <p:scale>
        <a:sx n="1" d="1"/>
        <a:sy n="1" d="1"/>
      </p:scale>
      <p:origin x="0" y="0"/>
    </p:cViewPr>
  </p:sorterViewPr>
  <p:notesViewPr>
    <p:cSldViewPr snapToGrid="0">
      <p:cViewPr>
        <p:scale>
          <a:sx n="79" d="100"/>
          <a:sy n="79" d="100"/>
        </p:scale>
        <p:origin x="2355" y="6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DPH-SLI-FS2\Production\RESOURCES\LIBRARY%20EPI\Foodborne\Vibrio%20Enhanced%20Surveillance\Presentation\Data%20Analysi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stacked"/>
        <c:varyColors val="0"/>
        <c:ser>
          <c:idx val="0"/>
          <c:order val="0"/>
          <c:tx>
            <c:strRef>
              <c:f>'Across Years'!$A$3</c:f>
              <c:strCache>
                <c:ptCount val="1"/>
                <c:pt idx="0">
                  <c:v>Vibrio parahaemolyticus (VP)</c:v>
                </c:pt>
              </c:strCache>
            </c:strRef>
          </c:tx>
          <c:spPr>
            <a:solidFill>
              <a:srgbClr val="0070C0"/>
            </a:solidFill>
          </c:spPr>
          <c:invertIfNegative val="0"/>
          <c:dLbls>
            <c:spPr>
              <a:noFill/>
              <a:ln>
                <a:noFill/>
              </a:ln>
              <a:effectLst/>
            </c:spPr>
            <c:txPr>
              <a:bodyPr/>
              <a:lstStyle/>
              <a:p>
                <a:pPr>
                  <a:defRPr sz="14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'Across Years'!$B$2:$J$2</c:f>
              <c:numCache>
                <c:formatCode>General</c:formatCode>
                <c:ptCount val="9"/>
                <c:pt idx="0">
                  <c:v>2008</c:v>
                </c:pt>
                <c:pt idx="1">
                  <c:v>2009</c:v>
                </c:pt>
                <c:pt idx="2">
                  <c:v>2010</c:v>
                </c:pt>
                <c:pt idx="3">
                  <c:v>2011</c:v>
                </c:pt>
                <c:pt idx="4">
                  <c:v>2012</c:v>
                </c:pt>
                <c:pt idx="5">
                  <c:v>2013</c:v>
                </c:pt>
                <c:pt idx="6">
                  <c:v>2014</c:v>
                </c:pt>
                <c:pt idx="7">
                  <c:v>2015</c:v>
                </c:pt>
                <c:pt idx="8">
                  <c:v>2016</c:v>
                </c:pt>
              </c:numCache>
            </c:numRef>
          </c:cat>
          <c:val>
            <c:numRef>
              <c:f>'Across Years'!$B$3:$J$3</c:f>
              <c:numCache>
                <c:formatCode>General</c:formatCode>
                <c:ptCount val="9"/>
                <c:pt idx="0">
                  <c:v>6</c:v>
                </c:pt>
                <c:pt idx="1">
                  <c:v>20</c:v>
                </c:pt>
                <c:pt idx="2">
                  <c:v>22</c:v>
                </c:pt>
                <c:pt idx="3">
                  <c:v>21</c:v>
                </c:pt>
                <c:pt idx="4">
                  <c:v>38</c:v>
                </c:pt>
                <c:pt idx="5">
                  <c:v>64</c:v>
                </c:pt>
                <c:pt idx="6">
                  <c:v>32</c:v>
                </c:pt>
                <c:pt idx="7">
                  <c:v>43</c:v>
                </c:pt>
                <c:pt idx="8">
                  <c:v>23</c:v>
                </c:pt>
              </c:numCache>
            </c:numRef>
          </c:val>
          <c:extLst>
            <c:ext xmlns:c16="http://schemas.microsoft.com/office/drawing/2014/chart" uri="{C3380CC4-5D6E-409C-BE32-E72D297353CC}">
              <c16:uniqueId val="{00000000-EE78-48E6-A1DE-B243A67DFAEC}"/>
            </c:ext>
          </c:extLst>
        </c:ser>
        <c:ser>
          <c:idx val="1"/>
          <c:order val="1"/>
          <c:tx>
            <c:strRef>
              <c:f>'Across Years'!$A$4</c:f>
              <c:strCache>
                <c:ptCount val="1"/>
                <c:pt idx="0">
                  <c:v>Vibrio alginolyticus</c:v>
                </c:pt>
              </c:strCache>
            </c:strRef>
          </c:tx>
          <c:spPr>
            <a:solidFill>
              <a:schemeClr val="accent6">
                <a:lumMod val="75000"/>
              </a:schemeClr>
            </a:solidFill>
          </c:spPr>
          <c:invertIfNegative val="0"/>
          <c:cat>
            <c:numRef>
              <c:f>'Across Years'!$B$2:$J$2</c:f>
              <c:numCache>
                <c:formatCode>General</c:formatCode>
                <c:ptCount val="9"/>
                <c:pt idx="0">
                  <c:v>2008</c:v>
                </c:pt>
                <c:pt idx="1">
                  <c:v>2009</c:v>
                </c:pt>
                <c:pt idx="2">
                  <c:v>2010</c:v>
                </c:pt>
                <c:pt idx="3">
                  <c:v>2011</c:v>
                </c:pt>
                <c:pt idx="4">
                  <c:v>2012</c:v>
                </c:pt>
                <c:pt idx="5">
                  <c:v>2013</c:v>
                </c:pt>
                <c:pt idx="6">
                  <c:v>2014</c:v>
                </c:pt>
                <c:pt idx="7">
                  <c:v>2015</c:v>
                </c:pt>
                <c:pt idx="8">
                  <c:v>2016</c:v>
                </c:pt>
              </c:numCache>
            </c:numRef>
          </c:cat>
          <c:val>
            <c:numRef>
              <c:f>'Across Years'!$B$4:$J$4</c:f>
              <c:numCache>
                <c:formatCode>General</c:formatCode>
                <c:ptCount val="9"/>
                <c:pt idx="0">
                  <c:v>10</c:v>
                </c:pt>
                <c:pt idx="1">
                  <c:v>14</c:v>
                </c:pt>
                <c:pt idx="2">
                  <c:v>12</c:v>
                </c:pt>
                <c:pt idx="3">
                  <c:v>9</c:v>
                </c:pt>
                <c:pt idx="4">
                  <c:v>17</c:v>
                </c:pt>
                <c:pt idx="5">
                  <c:v>16</c:v>
                </c:pt>
                <c:pt idx="6">
                  <c:v>9</c:v>
                </c:pt>
                <c:pt idx="7">
                  <c:v>9</c:v>
                </c:pt>
                <c:pt idx="8">
                  <c:v>23</c:v>
                </c:pt>
              </c:numCache>
            </c:numRef>
          </c:val>
          <c:extLst>
            <c:ext xmlns:c16="http://schemas.microsoft.com/office/drawing/2014/chart" uri="{C3380CC4-5D6E-409C-BE32-E72D297353CC}">
              <c16:uniqueId val="{00000001-EE78-48E6-A1DE-B243A67DFAEC}"/>
            </c:ext>
          </c:extLst>
        </c:ser>
        <c:ser>
          <c:idx val="2"/>
          <c:order val="2"/>
          <c:tx>
            <c:strRef>
              <c:f>'Across Years'!$A$5</c:f>
              <c:strCache>
                <c:ptCount val="1"/>
                <c:pt idx="0">
                  <c:v>Vibrio fluvialis</c:v>
                </c:pt>
              </c:strCache>
            </c:strRef>
          </c:tx>
          <c:spPr>
            <a:solidFill>
              <a:srgbClr val="92D050"/>
            </a:solidFill>
          </c:spPr>
          <c:invertIfNegative val="0"/>
          <c:cat>
            <c:numRef>
              <c:f>'Across Years'!$B$2:$J$2</c:f>
              <c:numCache>
                <c:formatCode>General</c:formatCode>
                <c:ptCount val="9"/>
                <c:pt idx="0">
                  <c:v>2008</c:v>
                </c:pt>
                <c:pt idx="1">
                  <c:v>2009</c:v>
                </c:pt>
                <c:pt idx="2">
                  <c:v>2010</c:v>
                </c:pt>
                <c:pt idx="3">
                  <c:v>2011</c:v>
                </c:pt>
                <c:pt idx="4">
                  <c:v>2012</c:v>
                </c:pt>
                <c:pt idx="5">
                  <c:v>2013</c:v>
                </c:pt>
                <c:pt idx="6">
                  <c:v>2014</c:v>
                </c:pt>
                <c:pt idx="7">
                  <c:v>2015</c:v>
                </c:pt>
                <c:pt idx="8">
                  <c:v>2016</c:v>
                </c:pt>
              </c:numCache>
            </c:numRef>
          </c:cat>
          <c:val>
            <c:numRef>
              <c:f>'Across Years'!$B$5:$J$5</c:f>
              <c:numCache>
                <c:formatCode>General</c:formatCode>
                <c:ptCount val="9"/>
                <c:pt idx="0">
                  <c:v>2</c:v>
                </c:pt>
                <c:pt idx="1">
                  <c:v>5</c:v>
                </c:pt>
                <c:pt idx="2">
                  <c:v>5</c:v>
                </c:pt>
                <c:pt idx="3">
                  <c:v>2</c:v>
                </c:pt>
                <c:pt idx="4">
                  <c:v>0</c:v>
                </c:pt>
                <c:pt idx="5">
                  <c:v>5</c:v>
                </c:pt>
                <c:pt idx="6">
                  <c:v>1</c:v>
                </c:pt>
                <c:pt idx="7">
                  <c:v>6</c:v>
                </c:pt>
                <c:pt idx="8">
                  <c:v>3</c:v>
                </c:pt>
              </c:numCache>
            </c:numRef>
          </c:val>
          <c:extLst>
            <c:ext xmlns:c16="http://schemas.microsoft.com/office/drawing/2014/chart" uri="{C3380CC4-5D6E-409C-BE32-E72D297353CC}">
              <c16:uniqueId val="{00000002-EE78-48E6-A1DE-B243A67DFAEC}"/>
            </c:ext>
          </c:extLst>
        </c:ser>
        <c:ser>
          <c:idx val="3"/>
          <c:order val="3"/>
          <c:tx>
            <c:strRef>
              <c:f>'Across Years'!$A$6</c:f>
              <c:strCache>
                <c:ptCount val="1"/>
                <c:pt idx="0">
                  <c:v>Vibrio cholerae</c:v>
                </c:pt>
              </c:strCache>
            </c:strRef>
          </c:tx>
          <c:spPr>
            <a:solidFill>
              <a:srgbClr val="FFFF00"/>
            </a:solidFill>
          </c:spPr>
          <c:invertIfNegative val="0"/>
          <c:cat>
            <c:numRef>
              <c:f>'Across Years'!$B$2:$J$2</c:f>
              <c:numCache>
                <c:formatCode>General</c:formatCode>
                <c:ptCount val="9"/>
                <c:pt idx="0">
                  <c:v>2008</c:v>
                </c:pt>
                <c:pt idx="1">
                  <c:v>2009</c:v>
                </c:pt>
                <c:pt idx="2">
                  <c:v>2010</c:v>
                </c:pt>
                <c:pt idx="3">
                  <c:v>2011</c:v>
                </c:pt>
                <c:pt idx="4">
                  <c:v>2012</c:v>
                </c:pt>
                <c:pt idx="5">
                  <c:v>2013</c:v>
                </c:pt>
                <c:pt idx="6">
                  <c:v>2014</c:v>
                </c:pt>
                <c:pt idx="7">
                  <c:v>2015</c:v>
                </c:pt>
                <c:pt idx="8">
                  <c:v>2016</c:v>
                </c:pt>
              </c:numCache>
            </c:numRef>
          </c:cat>
          <c:val>
            <c:numRef>
              <c:f>'Across Years'!$B$6:$J$6</c:f>
              <c:numCache>
                <c:formatCode>General</c:formatCode>
                <c:ptCount val="9"/>
                <c:pt idx="0">
                  <c:v>0</c:v>
                </c:pt>
                <c:pt idx="1">
                  <c:v>0</c:v>
                </c:pt>
                <c:pt idx="2">
                  <c:v>2</c:v>
                </c:pt>
                <c:pt idx="3">
                  <c:v>2</c:v>
                </c:pt>
                <c:pt idx="4">
                  <c:v>1</c:v>
                </c:pt>
                <c:pt idx="5">
                  <c:v>5</c:v>
                </c:pt>
                <c:pt idx="6">
                  <c:v>1</c:v>
                </c:pt>
                <c:pt idx="7">
                  <c:v>3</c:v>
                </c:pt>
                <c:pt idx="8">
                  <c:v>3</c:v>
                </c:pt>
              </c:numCache>
            </c:numRef>
          </c:val>
          <c:extLst>
            <c:ext xmlns:c16="http://schemas.microsoft.com/office/drawing/2014/chart" uri="{C3380CC4-5D6E-409C-BE32-E72D297353CC}">
              <c16:uniqueId val="{00000003-EE78-48E6-A1DE-B243A67DFAEC}"/>
            </c:ext>
          </c:extLst>
        </c:ser>
        <c:ser>
          <c:idx val="4"/>
          <c:order val="4"/>
          <c:tx>
            <c:strRef>
              <c:f>'Across Years'!$A$7</c:f>
              <c:strCache>
                <c:ptCount val="1"/>
                <c:pt idx="0">
                  <c:v>Vibrio vulnificus</c:v>
                </c:pt>
              </c:strCache>
            </c:strRef>
          </c:tx>
          <c:spPr>
            <a:solidFill>
              <a:schemeClr val="bg1">
                <a:lumMod val="65000"/>
              </a:schemeClr>
            </a:solidFill>
            <a:ln w="57150">
              <a:noFill/>
            </a:ln>
          </c:spPr>
          <c:invertIfNegative val="0"/>
          <c:cat>
            <c:numRef>
              <c:f>'Across Years'!$B$2:$J$2</c:f>
              <c:numCache>
                <c:formatCode>General</c:formatCode>
                <c:ptCount val="9"/>
                <c:pt idx="0">
                  <c:v>2008</c:v>
                </c:pt>
                <c:pt idx="1">
                  <c:v>2009</c:v>
                </c:pt>
                <c:pt idx="2">
                  <c:v>2010</c:v>
                </c:pt>
                <c:pt idx="3">
                  <c:v>2011</c:v>
                </c:pt>
                <c:pt idx="4">
                  <c:v>2012</c:v>
                </c:pt>
                <c:pt idx="5">
                  <c:v>2013</c:v>
                </c:pt>
                <c:pt idx="6">
                  <c:v>2014</c:v>
                </c:pt>
                <c:pt idx="7">
                  <c:v>2015</c:v>
                </c:pt>
                <c:pt idx="8">
                  <c:v>2016</c:v>
                </c:pt>
              </c:numCache>
            </c:numRef>
          </c:cat>
          <c:val>
            <c:numRef>
              <c:f>'Across Years'!$B$7:$J$7</c:f>
              <c:numCache>
                <c:formatCode>General</c:formatCode>
                <c:ptCount val="9"/>
                <c:pt idx="0">
                  <c:v>0</c:v>
                </c:pt>
                <c:pt idx="1">
                  <c:v>2</c:v>
                </c:pt>
                <c:pt idx="2">
                  <c:v>1</c:v>
                </c:pt>
                <c:pt idx="3">
                  <c:v>3</c:v>
                </c:pt>
                <c:pt idx="4">
                  <c:v>0</c:v>
                </c:pt>
                <c:pt idx="5">
                  <c:v>0</c:v>
                </c:pt>
                <c:pt idx="6">
                  <c:v>0</c:v>
                </c:pt>
                <c:pt idx="7">
                  <c:v>1</c:v>
                </c:pt>
                <c:pt idx="8">
                  <c:v>1</c:v>
                </c:pt>
              </c:numCache>
            </c:numRef>
          </c:val>
          <c:extLst>
            <c:ext xmlns:c16="http://schemas.microsoft.com/office/drawing/2014/chart" uri="{C3380CC4-5D6E-409C-BE32-E72D297353CC}">
              <c16:uniqueId val="{00000004-EE78-48E6-A1DE-B243A67DFAEC}"/>
            </c:ext>
          </c:extLst>
        </c:ser>
        <c:ser>
          <c:idx val="5"/>
          <c:order val="5"/>
          <c:tx>
            <c:strRef>
              <c:f>'Across Years'!$A$8</c:f>
              <c:strCache>
                <c:ptCount val="1"/>
                <c:pt idx="0">
                  <c:v>Other Vibrio species</c:v>
                </c:pt>
              </c:strCache>
            </c:strRef>
          </c:tx>
          <c:spPr>
            <a:solidFill>
              <a:srgbClr val="FF9933"/>
            </a:solidFill>
          </c:spPr>
          <c:invertIfNegative val="0"/>
          <c:cat>
            <c:numRef>
              <c:f>'Across Years'!$B$2:$J$2</c:f>
              <c:numCache>
                <c:formatCode>General</c:formatCode>
                <c:ptCount val="9"/>
                <c:pt idx="0">
                  <c:v>2008</c:v>
                </c:pt>
                <c:pt idx="1">
                  <c:v>2009</c:v>
                </c:pt>
                <c:pt idx="2">
                  <c:v>2010</c:v>
                </c:pt>
                <c:pt idx="3">
                  <c:v>2011</c:v>
                </c:pt>
                <c:pt idx="4">
                  <c:v>2012</c:v>
                </c:pt>
                <c:pt idx="5">
                  <c:v>2013</c:v>
                </c:pt>
                <c:pt idx="6">
                  <c:v>2014</c:v>
                </c:pt>
                <c:pt idx="7">
                  <c:v>2015</c:v>
                </c:pt>
                <c:pt idx="8">
                  <c:v>2016</c:v>
                </c:pt>
              </c:numCache>
            </c:numRef>
          </c:cat>
          <c:val>
            <c:numRef>
              <c:f>'Across Years'!$B$8:$J$8</c:f>
              <c:numCache>
                <c:formatCode>General</c:formatCode>
                <c:ptCount val="9"/>
                <c:pt idx="0">
                  <c:v>1</c:v>
                </c:pt>
                <c:pt idx="1">
                  <c:v>9</c:v>
                </c:pt>
                <c:pt idx="2">
                  <c:v>4</c:v>
                </c:pt>
                <c:pt idx="3">
                  <c:v>5</c:v>
                </c:pt>
                <c:pt idx="4">
                  <c:v>3</c:v>
                </c:pt>
                <c:pt idx="5">
                  <c:v>4</c:v>
                </c:pt>
                <c:pt idx="6">
                  <c:v>1</c:v>
                </c:pt>
                <c:pt idx="7">
                  <c:v>0</c:v>
                </c:pt>
                <c:pt idx="8">
                  <c:v>0</c:v>
                </c:pt>
              </c:numCache>
            </c:numRef>
          </c:val>
          <c:extLst>
            <c:ext xmlns:c16="http://schemas.microsoft.com/office/drawing/2014/chart" uri="{C3380CC4-5D6E-409C-BE32-E72D297353CC}">
              <c16:uniqueId val="{00000005-EE78-48E6-A1DE-B243A67DFAEC}"/>
            </c:ext>
          </c:extLst>
        </c:ser>
        <c:ser>
          <c:idx val="6"/>
          <c:order val="6"/>
          <c:tx>
            <c:strRef>
              <c:f>'Across Years'!$A$9</c:f>
              <c:strCache>
                <c:ptCount val="1"/>
                <c:pt idx="0">
                  <c:v>Coinfection</c:v>
                </c:pt>
              </c:strCache>
            </c:strRef>
          </c:tx>
          <c:spPr>
            <a:solidFill>
              <a:srgbClr val="FF0000"/>
            </a:solidFill>
          </c:spPr>
          <c:invertIfNegative val="0"/>
          <c:cat>
            <c:numRef>
              <c:f>'Across Years'!$B$2:$J$2</c:f>
              <c:numCache>
                <c:formatCode>General</c:formatCode>
                <c:ptCount val="9"/>
                <c:pt idx="0">
                  <c:v>2008</c:v>
                </c:pt>
                <c:pt idx="1">
                  <c:v>2009</c:v>
                </c:pt>
                <c:pt idx="2">
                  <c:v>2010</c:v>
                </c:pt>
                <c:pt idx="3">
                  <c:v>2011</c:v>
                </c:pt>
                <c:pt idx="4">
                  <c:v>2012</c:v>
                </c:pt>
                <c:pt idx="5">
                  <c:v>2013</c:v>
                </c:pt>
                <c:pt idx="6">
                  <c:v>2014</c:v>
                </c:pt>
                <c:pt idx="7">
                  <c:v>2015</c:v>
                </c:pt>
                <c:pt idx="8">
                  <c:v>2016</c:v>
                </c:pt>
              </c:numCache>
            </c:numRef>
          </c:cat>
          <c:val>
            <c:numRef>
              <c:f>'Across Years'!$B$9:$J$9</c:f>
              <c:numCache>
                <c:formatCode>General</c:formatCode>
                <c:ptCount val="9"/>
                <c:pt idx="0">
                  <c:v>0</c:v>
                </c:pt>
                <c:pt idx="1">
                  <c:v>1</c:v>
                </c:pt>
                <c:pt idx="2">
                  <c:v>0</c:v>
                </c:pt>
                <c:pt idx="3">
                  <c:v>1</c:v>
                </c:pt>
                <c:pt idx="4">
                  <c:v>0</c:v>
                </c:pt>
                <c:pt idx="5">
                  <c:v>1</c:v>
                </c:pt>
                <c:pt idx="6">
                  <c:v>0</c:v>
                </c:pt>
                <c:pt idx="7">
                  <c:v>2</c:v>
                </c:pt>
                <c:pt idx="8">
                  <c:v>1</c:v>
                </c:pt>
              </c:numCache>
            </c:numRef>
          </c:val>
          <c:extLst>
            <c:ext xmlns:c16="http://schemas.microsoft.com/office/drawing/2014/chart" uri="{C3380CC4-5D6E-409C-BE32-E72D297353CC}">
              <c16:uniqueId val="{00000006-EE78-48E6-A1DE-B243A67DFAEC}"/>
            </c:ext>
          </c:extLst>
        </c:ser>
        <c:dLbls>
          <c:showLegendKey val="0"/>
          <c:showVal val="0"/>
          <c:showCatName val="0"/>
          <c:showSerName val="0"/>
          <c:showPercent val="0"/>
          <c:showBubbleSize val="0"/>
        </c:dLbls>
        <c:gapWidth val="150"/>
        <c:overlap val="100"/>
        <c:axId val="108102784"/>
        <c:axId val="108104704"/>
      </c:barChart>
      <c:lineChart>
        <c:grouping val="standard"/>
        <c:varyColors val="0"/>
        <c:ser>
          <c:idx val="7"/>
          <c:order val="7"/>
          <c:tx>
            <c:strRef>
              <c:f>'Across Years'!$A$10</c:f>
              <c:strCache>
                <c:ptCount val="1"/>
                <c:pt idx="0">
                  <c:v>Percent Vibrio parahaemolyticus</c:v>
                </c:pt>
              </c:strCache>
            </c:strRef>
          </c:tx>
          <c:spPr>
            <a:ln>
              <a:solidFill>
                <a:schemeClr val="tx1">
                  <a:lumMod val="50000"/>
                  <a:lumOff val="50000"/>
                </a:schemeClr>
              </a:solidFill>
            </a:ln>
          </c:spPr>
          <c:marker>
            <c:symbol val="none"/>
          </c:marker>
          <c:cat>
            <c:numRef>
              <c:f>'Across Years'!$B$2:$J$2</c:f>
              <c:numCache>
                <c:formatCode>General</c:formatCode>
                <c:ptCount val="9"/>
                <c:pt idx="0">
                  <c:v>2008</c:v>
                </c:pt>
                <c:pt idx="1">
                  <c:v>2009</c:v>
                </c:pt>
                <c:pt idx="2">
                  <c:v>2010</c:v>
                </c:pt>
                <c:pt idx="3">
                  <c:v>2011</c:v>
                </c:pt>
                <c:pt idx="4">
                  <c:v>2012</c:v>
                </c:pt>
                <c:pt idx="5">
                  <c:v>2013</c:v>
                </c:pt>
                <c:pt idx="6">
                  <c:v>2014</c:v>
                </c:pt>
                <c:pt idx="7">
                  <c:v>2015</c:v>
                </c:pt>
                <c:pt idx="8">
                  <c:v>2016</c:v>
                </c:pt>
              </c:numCache>
            </c:numRef>
          </c:cat>
          <c:val>
            <c:numRef>
              <c:f>'Across Years'!$B$10:$J$10</c:f>
              <c:numCache>
                <c:formatCode>General</c:formatCode>
                <c:ptCount val="9"/>
                <c:pt idx="0">
                  <c:v>0.31578947368421051</c:v>
                </c:pt>
                <c:pt idx="1">
                  <c:v>0.39215686274509803</c:v>
                </c:pt>
                <c:pt idx="2">
                  <c:v>0.47826086956521741</c:v>
                </c:pt>
                <c:pt idx="3">
                  <c:v>0.48837209302325579</c:v>
                </c:pt>
                <c:pt idx="4">
                  <c:v>0.64406779661016944</c:v>
                </c:pt>
                <c:pt idx="5">
                  <c:v>0.67368421052631577</c:v>
                </c:pt>
                <c:pt idx="6">
                  <c:v>0.72727272727272729</c:v>
                </c:pt>
                <c:pt idx="7">
                  <c:v>0.671875</c:v>
                </c:pt>
                <c:pt idx="8">
                  <c:v>0.42592592592592593</c:v>
                </c:pt>
              </c:numCache>
            </c:numRef>
          </c:val>
          <c:smooth val="0"/>
          <c:extLst>
            <c:ext xmlns:c16="http://schemas.microsoft.com/office/drawing/2014/chart" uri="{C3380CC4-5D6E-409C-BE32-E72D297353CC}">
              <c16:uniqueId val="{00000007-EE78-48E6-A1DE-B243A67DFAEC}"/>
            </c:ext>
          </c:extLst>
        </c:ser>
        <c:dLbls>
          <c:showLegendKey val="0"/>
          <c:showVal val="0"/>
          <c:showCatName val="0"/>
          <c:showSerName val="0"/>
          <c:showPercent val="0"/>
          <c:showBubbleSize val="0"/>
        </c:dLbls>
        <c:marker val="1"/>
        <c:smooth val="0"/>
        <c:axId val="108121088"/>
        <c:axId val="108119168"/>
      </c:lineChart>
      <c:catAx>
        <c:axId val="108102784"/>
        <c:scaling>
          <c:orientation val="minMax"/>
        </c:scaling>
        <c:delete val="0"/>
        <c:axPos val="b"/>
        <c:title>
          <c:tx>
            <c:rich>
              <a:bodyPr/>
              <a:lstStyle/>
              <a:p>
                <a:pPr>
                  <a:defRPr sz="1600"/>
                </a:pPr>
                <a:r>
                  <a:rPr lang="en-US" sz="1600"/>
                  <a:t>Year</a:t>
                </a:r>
              </a:p>
            </c:rich>
          </c:tx>
          <c:overlay val="0"/>
        </c:title>
        <c:numFmt formatCode="General" sourceLinked="1"/>
        <c:majorTickMark val="out"/>
        <c:minorTickMark val="none"/>
        <c:tickLblPos val="nextTo"/>
        <c:txPr>
          <a:bodyPr/>
          <a:lstStyle/>
          <a:p>
            <a:pPr>
              <a:defRPr sz="1400"/>
            </a:pPr>
            <a:endParaRPr lang="en-US"/>
          </a:p>
        </c:txPr>
        <c:crossAx val="108104704"/>
        <c:crosses val="autoZero"/>
        <c:auto val="1"/>
        <c:lblAlgn val="ctr"/>
        <c:lblOffset val="100"/>
        <c:noMultiLvlLbl val="0"/>
      </c:catAx>
      <c:valAx>
        <c:axId val="108104704"/>
        <c:scaling>
          <c:orientation val="minMax"/>
          <c:max val="100"/>
        </c:scaling>
        <c:delete val="0"/>
        <c:axPos val="l"/>
        <c:majorGridlines>
          <c:spPr>
            <a:ln>
              <a:solidFill>
                <a:schemeClr val="bg1">
                  <a:lumMod val="85000"/>
                </a:schemeClr>
              </a:solidFill>
            </a:ln>
          </c:spPr>
        </c:majorGridlines>
        <c:title>
          <c:tx>
            <c:rich>
              <a:bodyPr rot="-5400000" vert="horz"/>
              <a:lstStyle/>
              <a:p>
                <a:pPr>
                  <a:defRPr sz="1600"/>
                </a:pPr>
                <a:r>
                  <a:rPr lang="en-US" sz="1600"/>
                  <a:t>Number of cases</a:t>
                </a:r>
              </a:p>
            </c:rich>
          </c:tx>
          <c:overlay val="0"/>
        </c:title>
        <c:numFmt formatCode="General" sourceLinked="1"/>
        <c:majorTickMark val="out"/>
        <c:minorTickMark val="none"/>
        <c:tickLblPos val="nextTo"/>
        <c:txPr>
          <a:bodyPr/>
          <a:lstStyle/>
          <a:p>
            <a:pPr>
              <a:defRPr sz="1400"/>
            </a:pPr>
            <a:endParaRPr lang="en-US"/>
          </a:p>
        </c:txPr>
        <c:crossAx val="108102784"/>
        <c:crosses val="autoZero"/>
        <c:crossBetween val="between"/>
      </c:valAx>
      <c:valAx>
        <c:axId val="108119168"/>
        <c:scaling>
          <c:orientation val="minMax"/>
        </c:scaling>
        <c:delete val="0"/>
        <c:axPos val="r"/>
        <c:title>
          <c:tx>
            <c:rich>
              <a:bodyPr rot="-5400000" vert="horz"/>
              <a:lstStyle/>
              <a:p>
                <a:pPr>
                  <a:defRPr sz="1400"/>
                </a:pPr>
                <a:r>
                  <a:rPr lang="en-US" sz="1600" i="0" dirty="0"/>
                  <a:t>Percent VP</a:t>
                </a:r>
              </a:p>
            </c:rich>
          </c:tx>
          <c:layout>
            <c:manualLayout>
              <c:xMode val="edge"/>
              <c:yMode val="edge"/>
              <c:x val="0.95905864197530866"/>
              <c:y val="0.2256158523611439"/>
            </c:manualLayout>
          </c:layout>
          <c:overlay val="0"/>
        </c:title>
        <c:numFmt formatCode="0%" sourceLinked="0"/>
        <c:majorTickMark val="out"/>
        <c:minorTickMark val="none"/>
        <c:tickLblPos val="nextTo"/>
        <c:txPr>
          <a:bodyPr/>
          <a:lstStyle/>
          <a:p>
            <a:pPr>
              <a:defRPr sz="1400"/>
            </a:pPr>
            <a:endParaRPr lang="en-US"/>
          </a:p>
        </c:txPr>
        <c:crossAx val="108121088"/>
        <c:crosses val="max"/>
        <c:crossBetween val="between"/>
      </c:valAx>
      <c:catAx>
        <c:axId val="108121088"/>
        <c:scaling>
          <c:orientation val="minMax"/>
        </c:scaling>
        <c:delete val="1"/>
        <c:axPos val="b"/>
        <c:numFmt formatCode="General" sourceLinked="1"/>
        <c:majorTickMark val="out"/>
        <c:minorTickMark val="none"/>
        <c:tickLblPos val="nextTo"/>
        <c:crossAx val="108119168"/>
        <c:crosses val="autoZero"/>
        <c:auto val="1"/>
        <c:lblAlgn val="ctr"/>
        <c:lblOffset val="100"/>
        <c:noMultiLvlLbl val="0"/>
      </c:catAx>
    </c:plotArea>
    <c:legend>
      <c:legendPos val="b"/>
      <c:layout>
        <c:manualLayout>
          <c:xMode val="edge"/>
          <c:yMode val="edge"/>
          <c:x val="0.11076322056965102"/>
          <c:y val="0.81477201647472597"/>
          <c:w val="0.84361293379994162"/>
          <c:h val="0.16839178755990714"/>
        </c:manualLayout>
      </c:layout>
      <c:overlay val="0"/>
      <c:txPr>
        <a:bodyPr/>
        <a:lstStyle/>
        <a:p>
          <a:pPr>
            <a:defRPr sz="1200" i="1"/>
          </a:pPr>
          <a:endParaRPr lang="en-US"/>
        </a:p>
      </c:txPr>
    </c:legend>
    <c:plotVisOnly val="1"/>
    <c:dispBlanksAs val="gap"/>
    <c:showDLblsOverMax val="0"/>
  </c:chart>
  <c:spPr>
    <a:solidFill>
      <a:schemeClr val="bg1"/>
    </a:solidFill>
    <a:ln w="28575">
      <a:solidFill>
        <a:schemeClr val="accent2"/>
      </a:solidFill>
    </a:ln>
  </c:sp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7CE5566-220D-46E0-A724-930A6B191D7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877F41DB-AFD7-4D42-BFF0-C41C5CB29D8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D09513E-BE9A-453A-80F0-B3E7A380A243}" type="datetimeFigureOut">
              <a:rPr lang="en-US" smtClean="0"/>
              <a:t>9/6/2017</a:t>
            </a:fld>
            <a:endParaRPr lang="en-US"/>
          </a:p>
        </p:txBody>
      </p:sp>
      <p:sp>
        <p:nvSpPr>
          <p:cNvPr id="4" name="Footer Placeholder 3">
            <a:extLst>
              <a:ext uri="{FF2B5EF4-FFF2-40B4-BE49-F238E27FC236}">
                <a16:creationId xmlns:a16="http://schemas.microsoft.com/office/drawing/2014/main" id="{3B5CDA3D-97CD-4C6F-AC44-BD6C9C2E368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634C4A8C-9338-4E28-B6D0-570FC819FA7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F562628-0381-4686-B967-B8A9615823DC}" type="slidenum">
              <a:rPr lang="en-US" smtClean="0"/>
              <a:t>‹#›</a:t>
            </a:fld>
            <a:endParaRPr lang="en-US"/>
          </a:p>
        </p:txBody>
      </p:sp>
    </p:spTree>
    <p:extLst>
      <p:ext uri="{BB962C8B-B14F-4D97-AF65-F5344CB8AC3E}">
        <p14:creationId xmlns:p14="http://schemas.microsoft.com/office/powerpoint/2010/main" val="28087373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79F2A22-F72F-4C1E-B0FE-7C045ABAB91F}" type="datetimeFigureOut">
              <a:rPr lang="en-US" smtClean="0"/>
              <a:t>9/6/2017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8AC9DC2-18C5-4F4A-BAD1-2552F72D8140}" type="slidenum">
              <a:rPr lang="en-US" smtClean="0"/>
              <a:t>‹#›</a:t>
            </a:fld>
            <a:endParaRPr lang="en-US"/>
          </a:p>
        </p:txBody>
      </p:sp>
    </p:spTree>
    <p:extLst>
      <p:ext uri="{BB962C8B-B14F-4D97-AF65-F5344CB8AC3E}">
        <p14:creationId xmlns:p14="http://schemas.microsoft.com/office/powerpoint/2010/main" val="33732278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8AC9DC2-18C5-4F4A-BAD1-2552F72D8140}" type="slidenum">
              <a:rPr lang="en-US" smtClean="0"/>
              <a:t>1</a:t>
            </a:fld>
            <a:endParaRPr lang="en-US"/>
          </a:p>
        </p:txBody>
      </p:sp>
    </p:spTree>
    <p:extLst>
      <p:ext uri="{BB962C8B-B14F-4D97-AF65-F5344CB8AC3E}">
        <p14:creationId xmlns:p14="http://schemas.microsoft.com/office/powerpoint/2010/main" val="6855002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600450"/>
          </a:xfrm>
        </p:spPr>
        <p:txBody>
          <a:bodyPr/>
          <a:lstStyle/>
          <a:p>
            <a:r>
              <a:rPr lang="en-US" dirty="0"/>
              <a:t>Conducted in accordance with </a:t>
            </a:r>
          </a:p>
          <a:p>
            <a:endParaRPr lang="en-US" dirty="0"/>
          </a:p>
          <a:p>
            <a:pPr marL="171450" indent="-171450">
              <a:buFont typeface="Arial" panose="020B0604020202020204" pitchFamily="34" charset="0"/>
              <a:buChar char="•"/>
            </a:pPr>
            <a:r>
              <a:rPr lang="en-US" dirty="0"/>
              <a:t>CH II of the NSSP Model Ordinance </a:t>
            </a:r>
          </a:p>
          <a:p>
            <a:pPr marL="171450" indent="-171450">
              <a:buFont typeface="Arial" panose="020B0604020202020204" pitchFamily="34" charset="0"/>
              <a:buChar char="•"/>
            </a:pPr>
            <a:r>
              <a:rPr lang="en-US" dirty="0"/>
              <a:t>Guidance documents provided in Section IV of the Guide for the Control of Molluscan Shellfish</a:t>
            </a:r>
          </a:p>
          <a:p>
            <a:pPr marL="171450" indent="-171450">
              <a:buFont typeface="Arial" panose="020B0604020202020204" pitchFamily="34" charset="0"/>
              <a:buChar char="•"/>
            </a:pPr>
            <a:r>
              <a:rPr lang="en-US" dirty="0"/>
              <a:t>MDPH FPP Vibrio Illness Investigation Protocol</a:t>
            </a:r>
          </a:p>
          <a:p>
            <a:endParaRPr lang="en-US" dirty="0"/>
          </a:p>
          <a:p>
            <a:endParaRPr lang="en-US" dirty="0"/>
          </a:p>
        </p:txBody>
      </p:sp>
      <p:sp>
        <p:nvSpPr>
          <p:cNvPr id="4" name="Slide Number Placeholder 3"/>
          <p:cNvSpPr>
            <a:spLocks noGrp="1"/>
          </p:cNvSpPr>
          <p:nvPr>
            <p:ph type="sldNum" sz="quarter" idx="10"/>
          </p:nvPr>
        </p:nvSpPr>
        <p:spPr/>
        <p:txBody>
          <a:bodyPr/>
          <a:lstStyle/>
          <a:p>
            <a:fld id="{78AC9DC2-18C5-4F4A-BAD1-2552F72D8140}" type="slidenum">
              <a:rPr lang="en-US" smtClean="0"/>
              <a:t>10</a:t>
            </a:fld>
            <a:endParaRPr lang="en-US"/>
          </a:p>
        </p:txBody>
      </p:sp>
    </p:spTree>
    <p:extLst>
      <p:ext uri="{BB962C8B-B14F-4D97-AF65-F5344CB8AC3E}">
        <p14:creationId xmlns:p14="http://schemas.microsoft.com/office/powerpoint/2010/main" val="1221991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Retail requirements for handling </a:t>
            </a:r>
            <a:r>
              <a:rPr lang="en-US" b="1" dirty="0" err="1"/>
              <a:t>shellstock</a:t>
            </a:r>
            <a:endParaRPr lang="en-US" b="1" dirty="0"/>
          </a:p>
          <a:p>
            <a:r>
              <a:rPr lang="en-US" b="1" dirty="0"/>
              <a:t>MA currently uses 1999 Food Code but will adopting 2013 in near future</a:t>
            </a:r>
          </a:p>
          <a:p>
            <a:r>
              <a:rPr lang="en-US" b="1" dirty="0"/>
              <a:t>Essentially the same requirements</a:t>
            </a:r>
          </a:p>
          <a:p>
            <a:endParaRPr lang="en-US" b="1" dirty="0"/>
          </a:p>
          <a:p>
            <a:r>
              <a:rPr lang="en-US" b="1" dirty="0"/>
              <a:t>3-202.11  Requires receiving at 45°F</a:t>
            </a:r>
          </a:p>
          <a:p>
            <a:endParaRPr lang="en-US" b="1" dirty="0"/>
          </a:p>
          <a:p>
            <a:r>
              <a:rPr lang="en-US" b="1" dirty="0"/>
              <a:t>3-202.18 Tagging Requirements</a:t>
            </a:r>
          </a:p>
          <a:p>
            <a:endParaRPr lang="en-US" b="1" dirty="0"/>
          </a:p>
          <a:p>
            <a:r>
              <a:rPr lang="en-US" b="1" dirty="0"/>
              <a:t>3-202.19  Dead or excessively muddy </a:t>
            </a:r>
            <a:r>
              <a:rPr lang="en-US" b="1" dirty="0" err="1"/>
              <a:t>shellstock</a:t>
            </a:r>
            <a:r>
              <a:rPr lang="en-US" b="1" dirty="0"/>
              <a:t> – we know Vibrio is found in sediment</a:t>
            </a:r>
          </a:p>
          <a:p>
            <a:endParaRPr lang="en-US" b="1" dirty="0"/>
          </a:p>
          <a:p>
            <a:r>
              <a:rPr lang="en-US" b="1" dirty="0"/>
              <a:t>3-203.11  Identification while in storage or on </a:t>
            </a:r>
            <a:r>
              <a:rPr lang="en-US" b="1" dirty="0" err="1"/>
              <a:t>dislplay</a:t>
            </a:r>
            <a:endParaRPr lang="en-US" b="1" dirty="0"/>
          </a:p>
          <a:p>
            <a:endParaRPr lang="en-US" b="1" dirty="0"/>
          </a:p>
          <a:p>
            <a:r>
              <a:rPr lang="en-US" b="1" dirty="0"/>
              <a:t>3-203.12 Recording date of last </a:t>
            </a:r>
            <a:r>
              <a:rPr lang="en-US" b="1" dirty="0" err="1"/>
              <a:t>shellstock</a:t>
            </a:r>
            <a:r>
              <a:rPr lang="en-US" b="1" dirty="0"/>
              <a:t> used, retention of tags for 90 days, chronological, approved recordkeeping, prohibits commingling of lots</a:t>
            </a:r>
          </a:p>
          <a:p>
            <a:endParaRPr lang="en-US" dirty="0"/>
          </a:p>
          <a:p>
            <a:endParaRPr lang="en-US" dirty="0"/>
          </a:p>
        </p:txBody>
      </p:sp>
      <p:sp>
        <p:nvSpPr>
          <p:cNvPr id="4" name="Slide Number Placeholder 3"/>
          <p:cNvSpPr>
            <a:spLocks noGrp="1"/>
          </p:cNvSpPr>
          <p:nvPr>
            <p:ph type="sldNum" sz="quarter" idx="10"/>
          </p:nvPr>
        </p:nvSpPr>
        <p:spPr/>
        <p:txBody>
          <a:bodyPr/>
          <a:lstStyle/>
          <a:p>
            <a:fld id="{2F09A091-76D3-4C23-A8AD-7F35B08BE41A}" type="slidenum">
              <a:rPr lang="en-US" smtClean="0"/>
              <a:t>11</a:t>
            </a:fld>
            <a:endParaRPr lang="en-US"/>
          </a:p>
        </p:txBody>
      </p:sp>
    </p:spTree>
    <p:extLst>
      <p:ext uri="{BB962C8B-B14F-4D97-AF65-F5344CB8AC3E}">
        <p14:creationId xmlns:p14="http://schemas.microsoft.com/office/powerpoint/2010/main" val="35801251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t>Original Containers and Records</a:t>
            </a:r>
            <a:endParaRPr lang="en-US" b="1" dirty="0"/>
          </a:p>
          <a:p>
            <a:r>
              <a:rPr lang="en-US" b="1" dirty="0"/>
              <a:t>3-203.11  Molluscan Shellfish, Original Container.</a:t>
            </a:r>
          </a:p>
          <a:p>
            <a:r>
              <a:rPr lang="en-US" dirty="0"/>
              <a:t>Molluscan shellfish may not be removed from the container in which they are received other than immediately before sale or preparation for service.</a:t>
            </a:r>
          </a:p>
          <a:p>
            <a:r>
              <a:rPr lang="en-US" dirty="0"/>
              <a:t>Except when </a:t>
            </a:r>
            <a:r>
              <a:rPr lang="en-US" i="1" dirty="0"/>
              <a:t>displayed on drained ice, or held in a display container and a quantity provided to a consumer if:</a:t>
            </a:r>
            <a:endParaRPr lang="en-US" dirty="0"/>
          </a:p>
          <a:p>
            <a:r>
              <a:rPr lang="en-US" dirty="0"/>
              <a:t> (1) </a:t>
            </a:r>
            <a:r>
              <a:rPr lang="en-US" i="1" dirty="0"/>
              <a:t>The source of the </a:t>
            </a:r>
            <a:r>
              <a:rPr lang="en-US" i="1" dirty="0" err="1"/>
              <a:t>shellstock</a:t>
            </a:r>
            <a:r>
              <a:rPr lang="en-US" i="1" dirty="0"/>
              <a:t> on display is identified and</a:t>
            </a:r>
            <a:endParaRPr lang="en-US" dirty="0"/>
          </a:p>
          <a:p>
            <a:r>
              <a:rPr lang="en-US" dirty="0"/>
              <a:t> (2) </a:t>
            </a:r>
            <a:r>
              <a:rPr lang="en-US" i="1" dirty="0"/>
              <a:t>The </a:t>
            </a:r>
            <a:r>
              <a:rPr lang="en-US" i="1" dirty="0" err="1"/>
              <a:t>shellstock</a:t>
            </a:r>
            <a:r>
              <a:rPr lang="en-US" i="1" dirty="0"/>
              <a:t> are protected from contamination.</a:t>
            </a:r>
            <a:endParaRPr lang="en-US" dirty="0"/>
          </a:p>
          <a:p>
            <a:r>
              <a:rPr lang="en-US" dirty="0"/>
              <a:t>The same for shucked shellfish</a:t>
            </a:r>
          </a:p>
          <a:p>
            <a:endParaRPr lang="en-US" dirty="0"/>
          </a:p>
          <a:p>
            <a:r>
              <a:rPr lang="en-US" b="1" dirty="0"/>
              <a:t>3-203.12  </a:t>
            </a:r>
            <a:r>
              <a:rPr lang="en-US" b="1" dirty="0" err="1"/>
              <a:t>Shellstock</a:t>
            </a:r>
            <a:r>
              <a:rPr lang="en-US" b="1" dirty="0"/>
              <a:t>, Maintaining Identification.*</a:t>
            </a:r>
          </a:p>
          <a:p>
            <a:r>
              <a:rPr lang="en-US" dirty="0" err="1"/>
              <a:t>Shellstock</a:t>
            </a:r>
            <a:r>
              <a:rPr lang="en-US" dirty="0"/>
              <a:t> tags shall remain attached to the container in which the </a:t>
            </a:r>
            <a:r>
              <a:rPr lang="en-US" dirty="0" err="1"/>
              <a:t>shellstock</a:t>
            </a:r>
            <a:r>
              <a:rPr lang="en-US" dirty="0"/>
              <a:t> are received until the container is empty.</a:t>
            </a:r>
          </a:p>
          <a:p>
            <a:r>
              <a:rPr lang="en-US" dirty="0"/>
              <a:t>Retain </a:t>
            </a:r>
            <a:r>
              <a:rPr lang="en-US" dirty="0" err="1"/>
              <a:t>shellstock</a:t>
            </a:r>
            <a:r>
              <a:rPr lang="en-US" dirty="0"/>
              <a:t> tags or labels for 90 calendar days from the date the container is emptied by:</a:t>
            </a:r>
          </a:p>
          <a:p>
            <a:r>
              <a:rPr lang="en-US" dirty="0"/>
              <a:t> (a) Using an approved record keeping system that keeps the tags or labels in chronological order correlated to the date when, or dates during which, the </a:t>
            </a:r>
            <a:r>
              <a:rPr lang="en-US" dirty="0" err="1"/>
              <a:t>shellstock</a:t>
            </a:r>
            <a:r>
              <a:rPr lang="en-US" dirty="0"/>
              <a:t> are sold or served; and</a:t>
            </a:r>
          </a:p>
          <a:p>
            <a:r>
              <a:rPr lang="en-US" dirty="0"/>
              <a:t> (b) If </a:t>
            </a:r>
            <a:r>
              <a:rPr lang="en-US" dirty="0" err="1"/>
              <a:t>shellstock</a:t>
            </a:r>
            <a:r>
              <a:rPr lang="en-US" dirty="0"/>
              <a:t> are removed from their tagged or labeled container:</a:t>
            </a:r>
          </a:p>
          <a:p>
            <a:r>
              <a:rPr lang="en-US" dirty="0"/>
              <a:t>   (1) Using only 1 tagged or labeled container at a time, or</a:t>
            </a:r>
          </a:p>
          <a:p>
            <a:r>
              <a:rPr lang="en-US" dirty="0"/>
              <a:t>   (2)</a:t>
            </a:r>
            <a:r>
              <a:rPr lang="en-US" baseline="0" dirty="0"/>
              <a:t> </a:t>
            </a:r>
            <a:r>
              <a:rPr lang="en-US" dirty="0"/>
              <a:t>Preserves source identification that </a:t>
            </a:r>
            <a:r>
              <a:rPr lang="en-US" dirty="0" err="1"/>
              <a:t>shellstock</a:t>
            </a:r>
            <a:r>
              <a:rPr lang="en-US" dirty="0"/>
              <a:t> from one tagged or labeled container are not commingled with </a:t>
            </a:r>
            <a:r>
              <a:rPr lang="en-US" dirty="0" err="1"/>
              <a:t>shellstock</a:t>
            </a:r>
            <a:r>
              <a:rPr lang="en-US" dirty="0"/>
              <a:t> from another container before being ordered by the consumer.</a:t>
            </a:r>
          </a:p>
          <a:p>
            <a:endParaRPr lang="en-US" dirty="0"/>
          </a:p>
        </p:txBody>
      </p:sp>
      <p:sp>
        <p:nvSpPr>
          <p:cNvPr id="4" name="Slide Number Placeholder 3"/>
          <p:cNvSpPr>
            <a:spLocks noGrp="1"/>
          </p:cNvSpPr>
          <p:nvPr>
            <p:ph type="sldNum" sz="quarter" idx="10"/>
          </p:nvPr>
        </p:nvSpPr>
        <p:spPr/>
        <p:txBody>
          <a:bodyPr/>
          <a:lstStyle/>
          <a:p>
            <a:fld id="{78AC9DC2-18C5-4F4A-BAD1-2552F72D8140}" type="slidenum">
              <a:rPr lang="en-US" smtClean="0"/>
              <a:t>12</a:t>
            </a:fld>
            <a:endParaRPr lang="en-US"/>
          </a:p>
        </p:txBody>
      </p:sp>
    </p:spTree>
    <p:extLst>
      <p:ext uri="{BB962C8B-B14F-4D97-AF65-F5344CB8AC3E}">
        <p14:creationId xmlns:p14="http://schemas.microsoft.com/office/powerpoint/2010/main" val="38254356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Branded oysters and oyster medleys</a:t>
            </a:r>
          </a:p>
          <a:p>
            <a:endParaRPr lang="en-US" dirty="0"/>
          </a:p>
          <a:p>
            <a:r>
              <a:rPr lang="en-US" dirty="0"/>
              <a:t>When at a </a:t>
            </a:r>
            <a:r>
              <a:rPr lang="en-US" b="1" dirty="0"/>
              <a:t>raw bar, identification</a:t>
            </a:r>
            <a:r>
              <a:rPr lang="en-US" dirty="0"/>
              <a:t> signs may be used</a:t>
            </a:r>
          </a:p>
          <a:p>
            <a:endParaRPr lang="en-US" dirty="0"/>
          </a:p>
          <a:p>
            <a:r>
              <a:rPr lang="en-US" dirty="0"/>
              <a:t>When served to the customer, an </a:t>
            </a:r>
            <a:r>
              <a:rPr lang="en-US" b="1" dirty="0"/>
              <a:t>order slip</a:t>
            </a:r>
            <a:r>
              <a:rPr lang="en-US" dirty="0"/>
              <a:t> may accompany a plate</a:t>
            </a:r>
          </a:p>
          <a:p>
            <a:endParaRPr lang="en-US" dirty="0"/>
          </a:p>
          <a:p>
            <a:r>
              <a:rPr lang="en-US" dirty="0"/>
              <a:t>A very helpful practice by restaurants that serve multiple varieties</a:t>
            </a:r>
            <a:r>
              <a:rPr lang="en-US" baseline="0" dirty="0"/>
              <a:t> of oysters is, too maintain a </a:t>
            </a:r>
            <a:r>
              <a:rPr lang="en-US" b="1" baseline="0" dirty="0"/>
              <a:t>daily log of oysters offered that day</a:t>
            </a:r>
          </a:p>
          <a:p>
            <a:endParaRPr lang="en-US" b="1" dirty="0"/>
          </a:p>
          <a:p>
            <a:r>
              <a:rPr lang="en-US" dirty="0"/>
              <a:t>Additionally, if the </a:t>
            </a:r>
            <a:r>
              <a:rPr lang="en-US" b="1" dirty="0"/>
              <a:t>register receipt </a:t>
            </a:r>
            <a:r>
              <a:rPr lang="en-US" dirty="0"/>
              <a:t>includes the type of shell fish ordered by the customer, this can be extremely valuable in identifying the source</a:t>
            </a:r>
            <a:r>
              <a:rPr lang="en-US" baseline="0" dirty="0"/>
              <a:t> of an implicated oyster.</a:t>
            </a:r>
            <a:endParaRPr lang="en-US" dirty="0"/>
          </a:p>
        </p:txBody>
      </p:sp>
      <p:sp>
        <p:nvSpPr>
          <p:cNvPr id="4" name="Slide Number Placeholder 3"/>
          <p:cNvSpPr>
            <a:spLocks noGrp="1"/>
          </p:cNvSpPr>
          <p:nvPr>
            <p:ph type="sldNum" sz="quarter" idx="10"/>
          </p:nvPr>
        </p:nvSpPr>
        <p:spPr/>
        <p:txBody>
          <a:bodyPr/>
          <a:lstStyle/>
          <a:p>
            <a:fld id="{2F09A091-76D3-4C23-A8AD-7F35B08BE41A}" type="slidenum">
              <a:rPr lang="en-US" smtClean="0"/>
              <a:t>13</a:t>
            </a:fld>
            <a:endParaRPr lang="en-US"/>
          </a:p>
        </p:txBody>
      </p:sp>
    </p:spTree>
    <p:extLst>
      <p:ext uri="{BB962C8B-B14F-4D97-AF65-F5344CB8AC3E}">
        <p14:creationId xmlns:p14="http://schemas.microsoft.com/office/powerpoint/2010/main" val="30599107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Direct sale of shellfish by harvesters to retail establishments is prohibited in M, must be a licensed wholesale dealer that meets the requirements of DPH regulations and the NSSP MO.</a:t>
            </a:r>
          </a:p>
          <a:p>
            <a:endParaRPr lang="en-US" dirty="0"/>
          </a:p>
          <a:p>
            <a:r>
              <a:rPr lang="en-US" dirty="0"/>
              <a:t>Some MA harvesters are licensed dealers – fixed facility</a:t>
            </a:r>
          </a:p>
          <a:p>
            <a:endParaRPr lang="en-US" dirty="0"/>
          </a:p>
          <a:p>
            <a:r>
              <a:rPr lang="en-US" dirty="0"/>
              <a:t>Should see an NSSP compliant dealer tag</a:t>
            </a:r>
          </a:p>
        </p:txBody>
      </p:sp>
      <p:sp>
        <p:nvSpPr>
          <p:cNvPr id="4" name="Slide Number Placeholder 3"/>
          <p:cNvSpPr>
            <a:spLocks noGrp="1"/>
          </p:cNvSpPr>
          <p:nvPr>
            <p:ph type="sldNum" sz="quarter" idx="10"/>
          </p:nvPr>
        </p:nvSpPr>
        <p:spPr/>
        <p:txBody>
          <a:bodyPr/>
          <a:lstStyle/>
          <a:p>
            <a:fld id="{2F09A091-76D3-4C23-A8AD-7F35B08BE41A}" type="slidenum">
              <a:rPr lang="en-US" smtClean="0"/>
              <a:t>14</a:t>
            </a:fld>
            <a:endParaRPr lang="en-US"/>
          </a:p>
        </p:txBody>
      </p:sp>
    </p:spTree>
    <p:extLst>
      <p:ext uri="{BB962C8B-B14F-4D97-AF65-F5344CB8AC3E}">
        <p14:creationId xmlns:p14="http://schemas.microsoft.com/office/powerpoint/2010/main" val="29421972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Writing the date that</a:t>
            </a:r>
            <a:r>
              <a:rPr lang="en-US" baseline="0" dirty="0"/>
              <a:t> the bag was finished helps in the trace-back process.  It is required in the 2013 Food Code.</a:t>
            </a:r>
          </a:p>
          <a:p>
            <a:endParaRPr lang="en-US" dirty="0"/>
          </a:p>
          <a:p>
            <a:r>
              <a:rPr lang="en-US" dirty="0"/>
              <a:t>Has been extremely helpful in narrowing down what oysters were on premises and may have been served</a:t>
            </a:r>
          </a:p>
        </p:txBody>
      </p:sp>
      <p:sp>
        <p:nvSpPr>
          <p:cNvPr id="4" name="Slide Number Placeholder 3"/>
          <p:cNvSpPr>
            <a:spLocks noGrp="1"/>
          </p:cNvSpPr>
          <p:nvPr>
            <p:ph type="sldNum" sz="quarter" idx="10"/>
          </p:nvPr>
        </p:nvSpPr>
        <p:spPr/>
        <p:txBody>
          <a:bodyPr/>
          <a:lstStyle/>
          <a:p>
            <a:fld id="{2F09A091-76D3-4C23-A8AD-7F35B08BE41A}" type="slidenum">
              <a:rPr lang="en-US" smtClean="0"/>
              <a:t>15</a:t>
            </a:fld>
            <a:endParaRPr lang="en-US"/>
          </a:p>
        </p:txBody>
      </p:sp>
    </p:spTree>
    <p:extLst>
      <p:ext uri="{BB962C8B-B14F-4D97-AF65-F5344CB8AC3E}">
        <p14:creationId xmlns:p14="http://schemas.microsoft.com/office/powerpoint/2010/main" val="42590401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Many times there are multiple dealers that require traceback.  </a:t>
            </a:r>
          </a:p>
          <a:p>
            <a:endParaRPr lang="en-US" dirty="0"/>
          </a:p>
          <a:p>
            <a:r>
              <a:rPr lang="en-US" dirty="0"/>
              <a:t>We complete them all and it can be demanding on the agencies resources.  Investigations often involve multiple fileld and office staff and can take several days to complete.</a:t>
            </a:r>
          </a:p>
          <a:p>
            <a:endParaRPr lang="en-US" dirty="0"/>
          </a:p>
          <a:p>
            <a:pPr>
              <a:defRPr/>
            </a:pPr>
            <a:r>
              <a:rPr lang="en-US" dirty="0"/>
              <a:t>Information concerning the harvesters is shared with the Division of Marine Fisheries for further investigation.</a:t>
            </a:r>
            <a:endParaRPr lang="en-US" baseline="0" dirty="0"/>
          </a:p>
          <a:p>
            <a:endParaRPr lang="en-US" dirty="0"/>
          </a:p>
          <a:p>
            <a:r>
              <a:rPr lang="en-US" baseline="0" dirty="0"/>
              <a:t>Traceback at the wholesale dealer facility is determined by the information provided by the foodborne illness coordinator and collected at the retail food establishment. </a:t>
            </a:r>
          </a:p>
          <a:p>
            <a:endParaRPr lang="en-US" dirty="0"/>
          </a:p>
          <a:p>
            <a:r>
              <a:rPr lang="en-US" baseline="0" dirty="0"/>
              <a:t>At the wholesale dealer, we confirm the sales to the retail establishment by BOL’s, shellfish tags, and sales logs.  </a:t>
            </a:r>
          </a:p>
          <a:p>
            <a:endParaRPr lang="en-US" dirty="0"/>
          </a:p>
          <a:p>
            <a:r>
              <a:rPr lang="en-US" baseline="0" dirty="0"/>
              <a:t>We also verify the sales of oysters from that lot to the dealers’ receiving log, transaction slips, and harvester tags.  We can also determine what other food establishments may have received oysters from a similar lot.</a:t>
            </a:r>
          </a:p>
          <a:p>
            <a:endParaRPr lang="en-US" dirty="0"/>
          </a:p>
          <a:p>
            <a:endParaRPr lang="en-US" dirty="0"/>
          </a:p>
        </p:txBody>
      </p:sp>
      <p:sp>
        <p:nvSpPr>
          <p:cNvPr id="4" name="Slide Number Placeholder 3"/>
          <p:cNvSpPr>
            <a:spLocks noGrp="1"/>
          </p:cNvSpPr>
          <p:nvPr>
            <p:ph type="sldNum" sz="quarter" idx="10"/>
          </p:nvPr>
        </p:nvSpPr>
        <p:spPr/>
        <p:txBody>
          <a:bodyPr/>
          <a:lstStyle/>
          <a:p>
            <a:fld id="{2F09A091-76D3-4C23-A8AD-7F35B08BE41A}" type="slidenum">
              <a:rPr lang="en-US" smtClean="0"/>
              <a:t>16</a:t>
            </a:fld>
            <a:endParaRPr lang="en-US"/>
          </a:p>
        </p:txBody>
      </p:sp>
    </p:spTree>
    <p:extLst>
      <p:ext uri="{BB962C8B-B14F-4D97-AF65-F5344CB8AC3E}">
        <p14:creationId xmlns:p14="http://schemas.microsoft.com/office/powerpoint/2010/main" val="29053344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Each year dealers, who are primary receivers, are provided with the updated MA </a:t>
            </a:r>
            <a:r>
              <a:rPr lang="en-US" dirty="0" err="1"/>
              <a:t>Vp</a:t>
            </a:r>
            <a:r>
              <a:rPr lang="en-US" dirty="0"/>
              <a:t> Control plan.  These</a:t>
            </a:r>
            <a:r>
              <a:rPr lang="en-US" baseline="0" dirty="0"/>
              <a:t> documents are helpful in conducting the trace-back verification and handling practices.</a:t>
            </a:r>
          </a:p>
          <a:p>
            <a:endParaRPr lang="en-US" dirty="0"/>
          </a:p>
          <a:p>
            <a:r>
              <a:rPr lang="en-US" dirty="0"/>
              <a:t>Additional time/temp controls for harvesters and dealers </a:t>
            </a:r>
            <a:r>
              <a:rPr lang="en-US" dirty="0" err="1"/>
              <a:t>wh</a:t>
            </a:r>
            <a:r>
              <a:rPr lang="en-US" dirty="0"/>
              <a:t> are original shippers</a:t>
            </a:r>
          </a:p>
          <a:p>
            <a:endParaRPr lang="en-US" dirty="0"/>
          </a:p>
          <a:p>
            <a:r>
              <a:rPr lang="en-US" dirty="0"/>
              <a:t>Reviewed by DPH, DMF and MEP on annual basis and modified as needed</a:t>
            </a:r>
          </a:p>
        </p:txBody>
      </p:sp>
      <p:sp>
        <p:nvSpPr>
          <p:cNvPr id="4" name="Slide Number Placeholder 3"/>
          <p:cNvSpPr>
            <a:spLocks noGrp="1"/>
          </p:cNvSpPr>
          <p:nvPr>
            <p:ph type="sldNum" sz="quarter" idx="10"/>
          </p:nvPr>
        </p:nvSpPr>
        <p:spPr/>
        <p:txBody>
          <a:bodyPr/>
          <a:lstStyle/>
          <a:p>
            <a:fld id="{2F09A091-76D3-4C23-A8AD-7F35B08BE41A}" type="slidenum">
              <a:rPr lang="en-US" smtClean="0"/>
              <a:t>17</a:t>
            </a:fld>
            <a:endParaRPr lang="en-US"/>
          </a:p>
        </p:txBody>
      </p:sp>
    </p:spTree>
    <p:extLst>
      <p:ext uri="{BB962C8B-B14F-4D97-AF65-F5344CB8AC3E}">
        <p14:creationId xmlns:p14="http://schemas.microsoft.com/office/powerpoint/2010/main" val="21688833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control plan has several monitoring components including properly completed tags, time of harvest, time of icing, time chilled to &lt;45*F, as well as the harvester, date and area.  </a:t>
            </a:r>
          </a:p>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Additionally, we will look at Shellfish HACCP plans, specifically the oyster HACCP plan for Vibrio season, and the monitoring records </a:t>
            </a:r>
            <a:r>
              <a:rPr lang="en-US" baseline="0" dirty="0"/>
              <a:t>during the time in which the oysters were in control by the wholesale dealer.  There is a review of cooler logs, thermometer calibration records, daily sanitation records.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A shellfish sanitation inspection will also be conducted to assess the firms safe handling practices.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Firms that participate</a:t>
            </a:r>
            <a:r>
              <a:rPr lang="en-US" baseline="0" dirty="0"/>
              <a:t> on the Interstate Shellfish Shippers List are inspected routinely twice per year.</a:t>
            </a:r>
            <a:endParaRPr lang="en-US" dirty="0"/>
          </a:p>
        </p:txBody>
      </p:sp>
      <p:sp>
        <p:nvSpPr>
          <p:cNvPr id="4" name="Slide Number Placeholder 3"/>
          <p:cNvSpPr>
            <a:spLocks noGrp="1"/>
          </p:cNvSpPr>
          <p:nvPr>
            <p:ph type="sldNum" sz="quarter" idx="10"/>
          </p:nvPr>
        </p:nvSpPr>
        <p:spPr/>
        <p:txBody>
          <a:bodyPr/>
          <a:lstStyle/>
          <a:p>
            <a:fld id="{2F09A091-76D3-4C23-A8AD-7F35B08BE41A}" type="slidenum">
              <a:rPr lang="en-US" smtClean="0"/>
              <a:t>18</a:t>
            </a:fld>
            <a:endParaRPr lang="en-US"/>
          </a:p>
        </p:txBody>
      </p:sp>
    </p:spTree>
    <p:extLst>
      <p:ext uri="{BB962C8B-B14F-4D97-AF65-F5344CB8AC3E}">
        <p14:creationId xmlns:p14="http://schemas.microsoft.com/office/powerpoint/2010/main" val="9210867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a:t>
            </a:r>
            <a:r>
              <a:rPr lang="en-US" baseline="0" dirty="0"/>
              <a:t> can retail food establishments do to make their oyster handling better?  These pearls, there are 4 of them, will make trace-back investigations much easier and demonstrate safe handling while under your control.</a:t>
            </a:r>
          </a:p>
          <a:p>
            <a:endParaRPr lang="en-US" baseline="0" dirty="0"/>
          </a:p>
          <a:p>
            <a:r>
              <a:rPr lang="en-US" baseline="0" dirty="0"/>
              <a:t>Make certain that oysters are from an approved source, that they are tagged properly, and that you retain the tags in an organized manner.  One week of tags in a zip locked baggie with the week ending date marked by a sharpie keeps the tags organized.  Writing the date on the back of the tag once the bag was emptied and the last oyster sold. Hold these for 90 days.</a:t>
            </a:r>
          </a:p>
          <a:p>
            <a:endParaRPr lang="en-US" baseline="0" dirty="0"/>
          </a:p>
          <a:p>
            <a:r>
              <a:rPr lang="en-US" baseline="0" dirty="0"/>
              <a:t>Record the temperature of the oysters at the time of receipt on a receiving log or the invoice or BOL for each delivery. Receive them covered with ice.</a:t>
            </a:r>
          </a:p>
          <a:p>
            <a:endParaRPr lang="en-US" baseline="0" dirty="0"/>
          </a:p>
          <a:p>
            <a:r>
              <a:rPr lang="en-US" baseline="0" dirty="0"/>
              <a:t>Maintain a cooler log with the time and temperatures recorded twice per day.  This lets you know that your cooler is maintaining adequate temperatures during cold storage.  Thermometers can be calibrated to 32*F in an ice slurry to verify accuracy weekly.  This is a CYA step, when there are illnesses, to demonstrate safe cold storage.  A further step would be to routinely ice your oysters and note adequacy of ice on your cooler log.</a:t>
            </a:r>
          </a:p>
          <a:p>
            <a:endParaRPr lang="en-US" baseline="0" dirty="0"/>
          </a:p>
          <a:p>
            <a:r>
              <a:rPr lang="en-US" baseline="0" dirty="0"/>
              <a:t>When multiple brands of oysters are offered by a restaurant, maintain a log of the shellfish varieties offered each day, </a:t>
            </a:r>
            <a:r>
              <a:rPr lang="en-US" baseline="0" dirty="0" err="1"/>
              <a:t>ie</a:t>
            </a:r>
            <a:r>
              <a:rPr lang="en-US" baseline="0" dirty="0"/>
              <a:t> </a:t>
            </a:r>
            <a:r>
              <a:rPr lang="en-US" baseline="0" dirty="0" err="1"/>
              <a:t>Wellfleets</a:t>
            </a:r>
            <a:r>
              <a:rPr lang="en-US" baseline="0" dirty="0"/>
              <a:t>, Duxbury’s, Onset’s, Blue Points, etc. and which one’s may be the “buck-a-shuck” or special.</a:t>
            </a:r>
          </a:p>
          <a:p>
            <a:endParaRPr lang="en-US" dirty="0"/>
          </a:p>
          <a:p>
            <a:r>
              <a:rPr lang="en-US" dirty="0"/>
              <a:t>Retail regulatory</a:t>
            </a:r>
            <a:r>
              <a:rPr lang="en-US" baseline="0" dirty="0"/>
              <a:t> requirements for shellfish (food code)</a:t>
            </a:r>
          </a:p>
          <a:p>
            <a:endParaRPr lang="en-US" baseline="0" dirty="0"/>
          </a:p>
          <a:p>
            <a:r>
              <a:rPr lang="en-US" baseline="0" dirty="0"/>
              <a:t>Best Manufacturing Practices</a:t>
            </a:r>
          </a:p>
          <a:p>
            <a:endParaRPr lang="en-US" baseline="0" dirty="0"/>
          </a:p>
          <a:p>
            <a:r>
              <a:rPr lang="en-US" baseline="0" dirty="0"/>
              <a:t>What to expect in the event of a Foodborne Illness Investigation (retail food establishments)</a:t>
            </a:r>
          </a:p>
          <a:p>
            <a:endParaRPr lang="en-US" baseline="0" dirty="0"/>
          </a:p>
          <a:p>
            <a:r>
              <a:rPr lang="en-US" baseline="0" dirty="0"/>
              <a:t>	Vibrio </a:t>
            </a:r>
            <a:r>
              <a:rPr lang="en-US" baseline="0" dirty="0" err="1"/>
              <a:t>parahaemolyticus</a:t>
            </a:r>
            <a:r>
              <a:rPr lang="en-US" baseline="0" dirty="0"/>
              <a:t> trace back at retail and at wholesale</a:t>
            </a:r>
          </a:p>
          <a:p>
            <a:r>
              <a:rPr lang="en-US" baseline="0" dirty="0"/>
              <a:t>	</a:t>
            </a:r>
          </a:p>
          <a:p>
            <a:r>
              <a:rPr lang="en-US" baseline="0" dirty="0"/>
              <a:t>	Pearls of wisdom</a:t>
            </a:r>
          </a:p>
          <a:p>
            <a:endParaRPr lang="en-US" dirty="0"/>
          </a:p>
        </p:txBody>
      </p:sp>
      <p:sp>
        <p:nvSpPr>
          <p:cNvPr id="4" name="Slide Number Placeholder 3"/>
          <p:cNvSpPr>
            <a:spLocks noGrp="1"/>
          </p:cNvSpPr>
          <p:nvPr>
            <p:ph type="sldNum" sz="quarter" idx="10"/>
          </p:nvPr>
        </p:nvSpPr>
        <p:spPr/>
        <p:txBody>
          <a:bodyPr/>
          <a:lstStyle/>
          <a:p>
            <a:fld id="{2F09A091-76D3-4C23-A8AD-7F35B08BE41A}" type="slidenum">
              <a:rPr lang="en-US" smtClean="0"/>
              <a:t>19</a:t>
            </a:fld>
            <a:endParaRPr lang="en-US"/>
          </a:p>
        </p:txBody>
      </p:sp>
    </p:spTree>
    <p:extLst>
      <p:ext uri="{BB962C8B-B14F-4D97-AF65-F5344CB8AC3E}">
        <p14:creationId xmlns:p14="http://schemas.microsoft.com/office/powerpoint/2010/main" val="12558057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t>In recent years MA seen increase in Vp illnesses </a:t>
            </a:r>
          </a:p>
          <a:p>
            <a:endParaRPr lang="en-US" altLang="en-US" b="1" dirty="0"/>
          </a:p>
          <a:p>
            <a:r>
              <a:rPr lang="en-US" altLang="en-US" b="1" dirty="0"/>
              <a:t>Forced us to become pretty adept at conducting illness investigations</a:t>
            </a:r>
          </a:p>
          <a:p>
            <a:endParaRPr lang="en-US" altLang="en-US" b="1" dirty="0"/>
          </a:p>
          <a:p>
            <a:endParaRPr lang="en-US" altLang="en-US" b="1" dirty="0"/>
          </a:p>
          <a:p>
            <a:r>
              <a:rPr lang="en-US" altLang="en-US" b="1" dirty="0"/>
              <a:t>In Massachusetts:  the</a:t>
            </a:r>
            <a:r>
              <a:rPr lang="en-US" altLang="en-US" b="1" baseline="0" dirty="0"/>
              <a:t> majority of what we see is Vibrio parahaemolyticus</a:t>
            </a:r>
            <a:endParaRPr lang="en-US" altLang="en-US" b="1" dirty="0"/>
          </a:p>
          <a:p>
            <a:pPr eaLnBrk="1" hangingPunct="1">
              <a:spcBef>
                <a:spcPct val="0"/>
              </a:spcBef>
              <a:buFontTx/>
              <a:buChar char="•"/>
            </a:pPr>
            <a:r>
              <a:rPr lang="en-US" altLang="en-US" dirty="0"/>
              <a:t>Graph includes MA data only from May – October.</a:t>
            </a:r>
          </a:p>
          <a:p>
            <a:pPr eaLnBrk="1" hangingPunct="1">
              <a:spcBef>
                <a:spcPct val="0"/>
              </a:spcBef>
              <a:buFontTx/>
              <a:buChar char="•"/>
            </a:pPr>
            <a:r>
              <a:rPr lang="en-US" altLang="en-US" dirty="0"/>
              <a:t>Between 2008-2016, 84% of cases, across species, are</a:t>
            </a:r>
            <a:r>
              <a:rPr lang="en-US" altLang="en-US" baseline="0" dirty="0"/>
              <a:t> reported May-October</a:t>
            </a:r>
          </a:p>
          <a:p>
            <a:pPr lvl="1" eaLnBrk="1" hangingPunct="1">
              <a:spcBef>
                <a:spcPct val="0"/>
              </a:spcBef>
              <a:buFontTx/>
              <a:buChar char="•"/>
            </a:pPr>
            <a:r>
              <a:rPr lang="en-US" altLang="en-US" baseline="0" dirty="0"/>
              <a:t>92% of VP cases occur during these months. (data 2008-2016)</a:t>
            </a:r>
          </a:p>
          <a:p>
            <a:pPr lvl="1" eaLnBrk="1" hangingPunct="1">
              <a:spcBef>
                <a:spcPct val="0"/>
              </a:spcBef>
              <a:buFontTx/>
              <a:buChar char="•"/>
            </a:pPr>
            <a:endParaRPr lang="en-US" altLang="en-US" dirty="0"/>
          </a:p>
          <a:p>
            <a:pPr>
              <a:buFontTx/>
              <a:buNone/>
            </a:pPr>
            <a:endParaRPr lang="en-US" altLang="en-US" dirty="0">
              <a:solidFill>
                <a:srgbClr val="FF0000"/>
              </a:solidFill>
            </a:endParaRPr>
          </a:p>
        </p:txBody>
      </p:sp>
      <p:sp>
        <p:nvSpPr>
          <p:cNvPr id="4" name="Slide Number Placeholder 3"/>
          <p:cNvSpPr>
            <a:spLocks noGrp="1"/>
          </p:cNvSpPr>
          <p:nvPr>
            <p:ph type="sldNum" sz="quarter" idx="10"/>
          </p:nvPr>
        </p:nvSpPr>
        <p:spPr/>
        <p:txBody>
          <a:bodyPr/>
          <a:lstStyle/>
          <a:p>
            <a:fld id="{499F8638-97A5-418B-A4CE-8A00C197F22C}" type="slidenum">
              <a:rPr lang="en-US" smtClean="0"/>
              <a:t>2</a:t>
            </a:fld>
            <a:endParaRPr lang="en-US"/>
          </a:p>
        </p:txBody>
      </p:sp>
    </p:spTree>
    <p:extLst>
      <p:ext uri="{BB962C8B-B14F-4D97-AF65-F5344CB8AC3E}">
        <p14:creationId xmlns:p14="http://schemas.microsoft.com/office/powerpoint/2010/main" val="872636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Once confirmed, case information provided to inspector for investigation.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Coordinates inspection of retail establishment within 24-48 hrs.</a:t>
            </a:r>
          </a:p>
          <a:p>
            <a:endParaRPr lang="en-US" dirty="0"/>
          </a:p>
        </p:txBody>
      </p:sp>
      <p:sp>
        <p:nvSpPr>
          <p:cNvPr id="4" name="Slide Number Placeholder 3"/>
          <p:cNvSpPr>
            <a:spLocks noGrp="1"/>
          </p:cNvSpPr>
          <p:nvPr>
            <p:ph type="sldNum" sz="quarter" idx="10"/>
          </p:nvPr>
        </p:nvSpPr>
        <p:spPr/>
        <p:txBody>
          <a:bodyPr/>
          <a:lstStyle/>
          <a:p>
            <a:fld id="{2F09A091-76D3-4C23-A8AD-7F35B08BE41A}" type="slidenum">
              <a:rPr lang="en-US" smtClean="0"/>
              <a:t>20</a:t>
            </a:fld>
            <a:endParaRPr lang="en-US"/>
          </a:p>
        </p:txBody>
      </p:sp>
    </p:spTree>
    <p:extLst>
      <p:ext uri="{BB962C8B-B14F-4D97-AF65-F5344CB8AC3E}">
        <p14:creationId xmlns:p14="http://schemas.microsoft.com/office/powerpoint/2010/main" val="25800598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learn at the restaurant that the case had the “East Coast” oysters by the register receipt (this was also included in the EPI history)</a:t>
            </a:r>
          </a:p>
          <a:p>
            <a:endParaRPr lang="en-US" dirty="0"/>
          </a:p>
          <a:p>
            <a:r>
              <a:rPr lang="en-US" dirty="0"/>
              <a:t>In this case we did</a:t>
            </a:r>
            <a:r>
              <a:rPr lang="en-US" baseline="0" dirty="0"/>
              <a:t> not have last 4 of credit card numbers to match with receipt, however, we knew the case was a party of two, ate Chilean sea bass and oysters. </a:t>
            </a:r>
          </a:p>
          <a:p>
            <a:endParaRPr lang="en-US" dirty="0"/>
          </a:p>
          <a:p>
            <a:r>
              <a:rPr lang="en-US" baseline="0" dirty="0"/>
              <a:t>There were 4 other receipts, that had this combination, but only one table was a party of two.</a:t>
            </a:r>
            <a:endParaRPr lang="en-US" dirty="0"/>
          </a:p>
        </p:txBody>
      </p:sp>
      <p:sp>
        <p:nvSpPr>
          <p:cNvPr id="4" name="Slide Number Placeholder 3"/>
          <p:cNvSpPr>
            <a:spLocks noGrp="1"/>
          </p:cNvSpPr>
          <p:nvPr>
            <p:ph type="sldNum" sz="quarter" idx="10"/>
          </p:nvPr>
        </p:nvSpPr>
        <p:spPr/>
        <p:txBody>
          <a:bodyPr/>
          <a:lstStyle/>
          <a:p>
            <a:fld id="{2F09A091-76D3-4C23-A8AD-7F35B08BE41A}" type="slidenum">
              <a:rPr lang="en-US" smtClean="0"/>
              <a:t>21</a:t>
            </a:fld>
            <a:endParaRPr lang="en-US"/>
          </a:p>
        </p:txBody>
      </p:sp>
    </p:spTree>
    <p:extLst>
      <p:ext uri="{BB962C8B-B14F-4D97-AF65-F5344CB8AC3E}">
        <p14:creationId xmlns:p14="http://schemas.microsoft.com/office/powerpoint/2010/main" val="13512933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restaurants have documents that include what oysters were served for that day.  In this case, the “east coast” oyster was the Lottery Ticket brand.</a:t>
            </a:r>
          </a:p>
          <a:p>
            <a:endParaRPr lang="en-US" dirty="0"/>
          </a:p>
          <a:p>
            <a:r>
              <a:rPr lang="en-US" dirty="0"/>
              <a:t>Investigators often fail to request this type of document</a:t>
            </a:r>
          </a:p>
          <a:p>
            <a:endParaRPr lang="en-US" dirty="0"/>
          </a:p>
          <a:p>
            <a:r>
              <a:rPr lang="en-US" dirty="0"/>
              <a:t>I’ve had consultants tell me that many restaurants maintain these documents but don’t often provide them unless requested</a:t>
            </a:r>
          </a:p>
          <a:p>
            <a:endParaRPr lang="en-US" dirty="0"/>
          </a:p>
        </p:txBody>
      </p:sp>
      <p:sp>
        <p:nvSpPr>
          <p:cNvPr id="4" name="Slide Number Placeholder 3"/>
          <p:cNvSpPr>
            <a:spLocks noGrp="1"/>
          </p:cNvSpPr>
          <p:nvPr>
            <p:ph type="sldNum" sz="quarter" idx="10"/>
          </p:nvPr>
        </p:nvSpPr>
        <p:spPr/>
        <p:txBody>
          <a:bodyPr/>
          <a:lstStyle/>
          <a:p>
            <a:fld id="{2F09A091-76D3-4C23-A8AD-7F35B08BE41A}" type="slidenum">
              <a:rPr lang="en-US" smtClean="0"/>
              <a:t>22</a:t>
            </a:fld>
            <a:endParaRPr lang="en-US"/>
          </a:p>
        </p:txBody>
      </p:sp>
    </p:spTree>
    <p:extLst>
      <p:ext uri="{BB962C8B-B14F-4D97-AF65-F5344CB8AC3E}">
        <p14:creationId xmlns:p14="http://schemas.microsoft.com/office/powerpoint/2010/main" val="10682144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of the</a:t>
            </a:r>
            <a:r>
              <a:rPr lang="en-US" baseline="0" dirty="0"/>
              <a:t> most important elements is the dealer bill of lading or invoice that accompanies the shellfish when delivered.  </a:t>
            </a:r>
          </a:p>
          <a:p>
            <a:endParaRPr lang="en-US" dirty="0"/>
          </a:p>
          <a:p>
            <a:r>
              <a:rPr lang="en-US" baseline="0" dirty="0"/>
              <a:t>Often this will include the lot #’s, harvest dates, and harvest areas.  </a:t>
            </a:r>
          </a:p>
          <a:p>
            <a:endParaRPr lang="en-US" dirty="0"/>
          </a:p>
          <a:p>
            <a:r>
              <a:rPr lang="en-US" baseline="0" dirty="0"/>
              <a:t>Knowing the sales data, the frequency of deliveries, who the suppliers are, will help narrow the search.</a:t>
            </a:r>
            <a:endParaRPr lang="en-US" dirty="0"/>
          </a:p>
        </p:txBody>
      </p:sp>
      <p:sp>
        <p:nvSpPr>
          <p:cNvPr id="4" name="Slide Number Placeholder 3"/>
          <p:cNvSpPr>
            <a:spLocks noGrp="1"/>
          </p:cNvSpPr>
          <p:nvPr>
            <p:ph type="sldNum" sz="quarter" idx="10"/>
          </p:nvPr>
        </p:nvSpPr>
        <p:spPr/>
        <p:txBody>
          <a:bodyPr/>
          <a:lstStyle/>
          <a:p>
            <a:fld id="{2F09A091-76D3-4C23-A8AD-7F35B08BE41A}" type="slidenum">
              <a:rPr lang="en-US" smtClean="0"/>
              <a:t>23</a:t>
            </a:fld>
            <a:endParaRPr lang="en-US"/>
          </a:p>
        </p:txBody>
      </p:sp>
    </p:spTree>
    <p:extLst>
      <p:ext uri="{BB962C8B-B14F-4D97-AF65-F5344CB8AC3E}">
        <p14:creationId xmlns:p14="http://schemas.microsoft.com/office/powerpoint/2010/main" val="309506223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Review the shellfish tags and compare these with the invoices.</a:t>
            </a:r>
          </a:p>
          <a:p>
            <a:endParaRPr lang="en-US" dirty="0"/>
          </a:p>
          <a:p>
            <a:r>
              <a:rPr lang="en-US" dirty="0"/>
              <a:t>Do shipping dates match up?</a:t>
            </a:r>
          </a:p>
          <a:p>
            <a:endParaRPr lang="en-US" dirty="0"/>
          </a:p>
          <a:p>
            <a:r>
              <a:rPr lang="en-US" dirty="0"/>
              <a:t>Can eliminate specific lots or shipments at by comparing – both at retail and wholesale</a:t>
            </a:r>
          </a:p>
        </p:txBody>
      </p:sp>
      <p:sp>
        <p:nvSpPr>
          <p:cNvPr id="4" name="Slide Number Placeholder 3"/>
          <p:cNvSpPr>
            <a:spLocks noGrp="1"/>
          </p:cNvSpPr>
          <p:nvPr>
            <p:ph type="sldNum" sz="quarter" idx="10"/>
          </p:nvPr>
        </p:nvSpPr>
        <p:spPr/>
        <p:txBody>
          <a:bodyPr/>
          <a:lstStyle/>
          <a:p>
            <a:fld id="{2F09A091-76D3-4C23-A8AD-7F35B08BE41A}" type="slidenum">
              <a:rPr lang="en-US" smtClean="0"/>
              <a:t>24</a:t>
            </a:fld>
            <a:endParaRPr lang="en-US"/>
          </a:p>
        </p:txBody>
      </p:sp>
    </p:spTree>
    <p:extLst>
      <p:ext uri="{BB962C8B-B14F-4D97-AF65-F5344CB8AC3E}">
        <p14:creationId xmlns:p14="http://schemas.microsoft.com/office/powerpoint/2010/main" val="405595983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a:t>
            </a:r>
            <a:r>
              <a:rPr lang="en-US" baseline="0" dirty="0"/>
              <a:t> review of the establishments menu will indicate how shellfish is used; o</a:t>
            </a:r>
            <a:r>
              <a:rPr lang="en-US" dirty="0"/>
              <a:t>ysters may be served in the ½ shell, by the each, half-dozen, dozen, in a cocktail,</a:t>
            </a:r>
            <a:r>
              <a:rPr lang="en-US" baseline="0" dirty="0"/>
              <a:t> on a chilled seafood sampler / tower, or used as a cooked item, such as oysters </a:t>
            </a:r>
            <a:r>
              <a:rPr lang="en-US" dirty="0"/>
              <a:t>R</a:t>
            </a:r>
            <a:r>
              <a:rPr lang="en-US" baseline="0" dirty="0"/>
              <a:t>ockefeller.  </a:t>
            </a:r>
          </a:p>
          <a:p>
            <a:endParaRPr lang="en-US" baseline="0" dirty="0"/>
          </a:p>
          <a:p>
            <a:r>
              <a:rPr lang="en-US" baseline="0" dirty="0"/>
              <a:t>A l</a:t>
            </a:r>
            <a:r>
              <a:rPr lang="en-US" dirty="0"/>
              <a:t>ook at sales data (many restaurants have this information) can be done to verify sales of shellfish. </a:t>
            </a:r>
            <a:r>
              <a:rPr lang="en-US" baseline="0" dirty="0"/>
              <a:t> All of these may factor in how fast a restaurant goes through inventory.  It is the raw oyster that may cause the </a:t>
            </a:r>
            <a:r>
              <a:rPr lang="en-US" baseline="0" dirty="0" err="1"/>
              <a:t>Vp</a:t>
            </a:r>
            <a:r>
              <a:rPr lang="en-US" baseline="0" dirty="0"/>
              <a:t> illness.</a:t>
            </a:r>
          </a:p>
          <a:p>
            <a:r>
              <a:rPr lang="en-US" baseline="0" dirty="0"/>
              <a:t> </a:t>
            </a:r>
          </a:p>
          <a:p>
            <a:r>
              <a:rPr lang="en-US" baseline="0" dirty="0"/>
              <a:t>All of this information will point will implicate one or more lots of oysters that the case consumed.  We use this information to take us to the wholesale dealers.</a:t>
            </a:r>
            <a:endParaRPr lang="en-US" dirty="0"/>
          </a:p>
        </p:txBody>
      </p:sp>
      <p:sp>
        <p:nvSpPr>
          <p:cNvPr id="4" name="Slide Number Placeholder 3"/>
          <p:cNvSpPr>
            <a:spLocks noGrp="1"/>
          </p:cNvSpPr>
          <p:nvPr>
            <p:ph type="sldNum" sz="quarter" idx="10"/>
          </p:nvPr>
        </p:nvSpPr>
        <p:spPr/>
        <p:txBody>
          <a:bodyPr/>
          <a:lstStyle/>
          <a:p>
            <a:fld id="{2F09A091-76D3-4C23-A8AD-7F35B08BE41A}" type="slidenum">
              <a:rPr lang="en-US" smtClean="0"/>
              <a:t>25</a:t>
            </a:fld>
            <a:endParaRPr lang="en-US"/>
          </a:p>
        </p:txBody>
      </p:sp>
    </p:spTree>
    <p:extLst>
      <p:ext uri="{BB962C8B-B14F-4D97-AF65-F5344CB8AC3E}">
        <p14:creationId xmlns:p14="http://schemas.microsoft.com/office/powerpoint/2010/main" val="204786236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we have narrowed down the investigation, we conduct a similar investigation at the wholesale dealer facility, looking at invoices, receiving and sales logs, Vibrio Control Monitoring logs, transaction</a:t>
            </a:r>
            <a:r>
              <a:rPr lang="en-US" baseline="0" dirty="0"/>
              <a:t> slips, harvester tags, cooler logs. </a:t>
            </a:r>
          </a:p>
          <a:p>
            <a:endParaRPr lang="en-US" baseline="0" dirty="0"/>
          </a:p>
          <a:p>
            <a:r>
              <a:rPr lang="en-US" baseline="0" dirty="0"/>
              <a:t>In MA, we have a Vibrio </a:t>
            </a:r>
            <a:r>
              <a:rPr lang="en-US" baseline="0" dirty="0" err="1"/>
              <a:t>parahaemolyticus</a:t>
            </a:r>
            <a:r>
              <a:rPr lang="en-US" baseline="0" dirty="0"/>
              <a:t> control plan that must be followed by harvesters and dealers to help mitigate the incidence of illnesses.</a:t>
            </a:r>
          </a:p>
          <a:p>
            <a:endParaRPr lang="en-US" baseline="0" dirty="0"/>
          </a:p>
          <a:p>
            <a:r>
              <a:rPr lang="en-US" baseline="0" dirty="0"/>
              <a:t>Additional important information, such as time of harvest, time of icing, time the shellfish was chilled to &lt;45*F within ten hours took place will be on the harvester tag or dealer </a:t>
            </a:r>
            <a:r>
              <a:rPr lang="en-US" baseline="0" dirty="0" err="1"/>
              <a:t>Vp</a:t>
            </a:r>
            <a:r>
              <a:rPr lang="en-US" baseline="0" dirty="0"/>
              <a:t> control log.</a:t>
            </a:r>
            <a:endParaRPr lang="en-US" dirty="0"/>
          </a:p>
        </p:txBody>
      </p:sp>
      <p:sp>
        <p:nvSpPr>
          <p:cNvPr id="4" name="Slide Number Placeholder 3"/>
          <p:cNvSpPr>
            <a:spLocks noGrp="1"/>
          </p:cNvSpPr>
          <p:nvPr>
            <p:ph type="sldNum" sz="quarter" idx="10"/>
          </p:nvPr>
        </p:nvSpPr>
        <p:spPr/>
        <p:txBody>
          <a:bodyPr/>
          <a:lstStyle/>
          <a:p>
            <a:fld id="{2F09A091-76D3-4C23-A8AD-7F35B08BE41A}" type="slidenum">
              <a:rPr lang="en-US" smtClean="0"/>
              <a:t>26</a:t>
            </a:fld>
            <a:endParaRPr lang="en-US"/>
          </a:p>
        </p:txBody>
      </p:sp>
    </p:spTree>
    <p:extLst>
      <p:ext uri="{BB962C8B-B14F-4D97-AF65-F5344CB8AC3E}">
        <p14:creationId xmlns:p14="http://schemas.microsoft.com/office/powerpoint/2010/main" val="410361554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We also look at Transaction slips and harvester tags.  This information will confirm the harvest area, date, and harvester.  </a:t>
            </a:r>
          </a:p>
          <a:p>
            <a:endParaRPr lang="en-US" baseline="0" dirty="0"/>
          </a:p>
          <a:p>
            <a:r>
              <a:rPr lang="en-US" baseline="0" dirty="0"/>
              <a:t>We pass the information along to the Division of Marine Fisheries, where further investigation is carried on to the water side of shellfish handling, to ensure that handling practices are being conducted adequately by the shell fishermen.  </a:t>
            </a:r>
            <a:endParaRPr lang="en-US" dirty="0"/>
          </a:p>
        </p:txBody>
      </p:sp>
      <p:sp>
        <p:nvSpPr>
          <p:cNvPr id="4" name="Slide Number Placeholder 3"/>
          <p:cNvSpPr>
            <a:spLocks noGrp="1"/>
          </p:cNvSpPr>
          <p:nvPr>
            <p:ph type="sldNum" sz="quarter" idx="10"/>
          </p:nvPr>
        </p:nvSpPr>
        <p:spPr/>
        <p:txBody>
          <a:bodyPr/>
          <a:lstStyle/>
          <a:p>
            <a:fld id="{2F09A091-76D3-4C23-A8AD-7F35B08BE41A}" type="slidenum">
              <a:rPr lang="en-US" smtClean="0"/>
              <a:t>27</a:t>
            </a:fld>
            <a:endParaRPr lang="en-US"/>
          </a:p>
        </p:txBody>
      </p:sp>
    </p:spTree>
    <p:extLst>
      <p:ext uri="{BB962C8B-B14F-4D97-AF65-F5344CB8AC3E}">
        <p14:creationId xmlns:p14="http://schemas.microsoft.com/office/powerpoint/2010/main" val="174267451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09A091-76D3-4C23-A8AD-7F35B08BE41A}" type="slidenum">
              <a:rPr lang="en-US" smtClean="0"/>
              <a:t>28</a:t>
            </a:fld>
            <a:endParaRPr lang="en-US"/>
          </a:p>
        </p:txBody>
      </p:sp>
    </p:spTree>
    <p:extLst>
      <p:ext uri="{BB962C8B-B14F-4D97-AF65-F5344CB8AC3E}">
        <p14:creationId xmlns:p14="http://schemas.microsoft.com/office/powerpoint/2010/main" val="26153937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 Vibrio Managemant Program begins with illness surveillance:</a:t>
            </a:r>
          </a:p>
          <a:p>
            <a:pPr marL="174982" indent="-174982">
              <a:buFont typeface="Arial" panose="020B0604020202020204" pitchFamily="34" charset="0"/>
              <a:buChar char="•"/>
            </a:pPr>
            <a:endParaRPr lang="en-US" dirty="0"/>
          </a:p>
          <a:p>
            <a:pPr marL="174982" indent="-174982">
              <a:buFont typeface="Arial" panose="020B0604020202020204" pitchFamily="34" charset="0"/>
              <a:buChar char="•"/>
            </a:pPr>
            <a:r>
              <a:rPr lang="en-US" dirty="0"/>
              <a:t>There is a list of diseases required to be reported to state</a:t>
            </a:r>
            <a:r>
              <a:rPr lang="en-US" baseline="0" dirty="0"/>
              <a:t> and local health departments by laboratories and clinicians</a:t>
            </a:r>
          </a:p>
          <a:p>
            <a:pPr marL="174982" indent="-174982">
              <a:buFont typeface="Arial" panose="020B0604020202020204" pitchFamily="34" charset="0"/>
              <a:buChar char="•"/>
            </a:pPr>
            <a:r>
              <a:rPr lang="en-US" baseline="0" dirty="0"/>
              <a:t>This includes Vibrio </a:t>
            </a:r>
            <a:r>
              <a:rPr lang="en-US" baseline="0" dirty="0" err="1"/>
              <a:t>parahaemolyticus</a:t>
            </a:r>
            <a:endParaRPr lang="en-US" baseline="0" dirty="0"/>
          </a:p>
          <a:p>
            <a:pPr marL="174982" indent="-174982">
              <a:buFont typeface="Arial" panose="020B0604020202020204" pitchFamily="34" charset="0"/>
              <a:buChar char="•"/>
            </a:pPr>
            <a:r>
              <a:rPr lang="en-US" baseline="0" dirty="0"/>
              <a:t>When a hospital or commercial laboratory identifies a pathogen, they send the bacterial isolate (the bug they found) to the state laboratory who confirms the finding</a:t>
            </a:r>
          </a:p>
          <a:p>
            <a:pPr marL="174982" indent="-174982">
              <a:buFont typeface="Arial" panose="020B0604020202020204" pitchFamily="34" charset="0"/>
              <a:buChar char="•"/>
            </a:pPr>
            <a:endParaRPr lang="en-US" dirty="0"/>
          </a:p>
          <a:p>
            <a:pPr marL="174982" indent="-174982">
              <a:buFont typeface="Arial" panose="020B0604020202020204" pitchFamily="34" charset="0"/>
              <a:buChar char="•"/>
            </a:pPr>
            <a:r>
              <a:rPr lang="en-US" b="1" dirty="0"/>
              <a:t>Every confirmed case is investigated</a:t>
            </a:r>
          </a:p>
        </p:txBody>
      </p:sp>
      <p:sp>
        <p:nvSpPr>
          <p:cNvPr id="4" name="Slide Number Placeholder 3"/>
          <p:cNvSpPr>
            <a:spLocks noGrp="1"/>
          </p:cNvSpPr>
          <p:nvPr>
            <p:ph type="sldNum" sz="quarter" idx="10"/>
          </p:nvPr>
        </p:nvSpPr>
        <p:spPr/>
        <p:txBody>
          <a:bodyPr/>
          <a:lstStyle/>
          <a:p>
            <a:pPr>
              <a:defRPr/>
            </a:pPr>
            <a:fld id="{91DB430F-0692-4A1B-A734-0D6B50775FFE}" type="slidenum">
              <a:rPr lang="en-US" altLang="en-US" smtClean="0"/>
              <a:pPr>
                <a:defRPr/>
              </a:pPr>
              <a:t>3</a:t>
            </a:fld>
            <a:endParaRPr lang="en-US" altLang="en-US"/>
          </a:p>
        </p:txBody>
      </p:sp>
    </p:spTree>
    <p:extLst>
      <p:ext uri="{BB962C8B-B14F-4D97-AF65-F5344CB8AC3E}">
        <p14:creationId xmlns:p14="http://schemas.microsoft.com/office/powerpoint/2010/main" val="17941793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a:extLst>
              <a:ext uri="{FF2B5EF4-FFF2-40B4-BE49-F238E27FC236}">
                <a16:creationId xmlns:a16="http://schemas.microsoft.com/office/drawing/2014/main" id="{AC998562-B3C2-46D1-881B-CAC87D6FE27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a:extLst>
              <a:ext uri="{FF2B5EF4-FFF2-40B4-BE49-F238E27FC236}">
                <a16:creationId xmlns:a16="http://schemas.microsoft.com/office/drawing/2014/main" id="{3DD50842-CD58-428D-B793-44F0E2A869E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25000" lnSpcReduction="20000"/>
          </a:bodyPr>
          <a:lstStyle/>
          <a:p>
            <a:r>
              <a:rPr lang="en-US" altLang="en-US" sz="4000" dirty="0"/>
              <a:t>Let’s walk through how case investigation is shared among these groups.</a:t>
            </a:r>
          </a:p>
          <a:p>
            <a:r>
              <a:rPr lang="en-US" altLang="en-US" sz="4000" dirty="0"/>
              <a:t>CLICK 1: The Bureau of Infectious Disease and Laboratory Sciences (Epidemiology Program) is notified of a case when a clinical laboratory reports a positive lab result</a:t>
            </a:r>
          </a:p>
          <a:p>
            <a:endParaRPr lang="en-US" altLang="en-US" sz="4000" dirty="0"/>
          </a:p>
          <a:p>
            <a:r>
              <a:rPr lang="en-US" altLang="en-US" sz="4000" dirty="0"/>
              <a:t>CLICK 2: Once Epi is notified, they work with local boards of health (public health nurses) to get the case interviewed within 24 hours</a:t>
            </a:r>
          </a:p>
          <a:p>
            <a:endParaRPr lang="en-US" altLang="en-US" sz="4000" dirty="0"/>
          </a:p>
          <a:p>
            <a:r>
              <a:rPr lang="en-US" altLang="en-US" sz="4000" dirty="0"/>
              <a:t>CLICK 3: Often times, Epi learns that a case consumed raw oysters.  </a:t>
            </a:r>
          </a:p>
          <a:p>
            <a:endParaRPr lang="en-US" altLang="en-US" sz="4000" dirty="0"/>
          </a:p>
          <a:p>
            <a:r>
              <a:rPr lang="en-US" altLang="en-US" sz="4000" dirty="0"/>
              <a:t>CLICK 4: When a suspect food item is identified, Epi notifies the Bureau of Environmental Health Food Protection Program</a:t>
            </a:r>
          </a:p>
          <a:p>
            <a:endParaRPr lang="en-US" altLang="en-US" sz="4000" dirty="0"/>
          </a:p>
          <a:p>
            <a:r>
              <a:rPr lang="en-US" altLang="en-US" sz="4000" dirty="0"/>
              <a:t>CLICK 5: FPP inspectional staff, assisted by local boards of health (LBOH), will visit the retail establishment where the oysters were purchased.    </a:t>
            </a:r>
          </a:p>
          <a:p>
            <a:r>
              <a:rPr lang="en-US" altLang="en-US" sz="4000" dirty="0"/>
              <a:t>The FPP inspectors then continue traceback by visiting the wholesale establishment. </a:t>
            </a:r>
          </a:p>
          <a:p>
            <a:endParaRPr lang="en-US" altLang="en-US" sz="4000" dirty="0"/>
          </a:p>
          <a:p>
            <a:r>
              <a:rPr lang="en-US" altLang="en-US" sz="4000" dirty="0"/>
              <a:t>CLICK 6: During the retail inspection, shellfish tags are collected. These tags are required to be kept by retail establishments for 90 days after the product is gone.</a:t>
            </a:r>
          </a:p>
          <a:p>
            <a:r>
              <a:rPr lang="en-US" altLang="en-US" sz="4000" dirty="0"/>
              <a:t>FPP and LBOH will review shellfish tags and other shipping records to determine which oysters may be implicated in each illness.</a:t>
            </a:r>
          </a:p>
          <a:p>
            <a:r>
              <a:rPr lang="en-US" altLang="en-US" sz="4000" dirty="0"/>
              <a:t>FPP and LBOH will also evaluate retail shellfish handling practices, including time/temperature control of implicated oysters.</a:t>
            </a:r>
          </a:p>
          <a:p>
            <a:r>
              <a:rPr lang="en-US" altLang="en-US" sz="4000" dirty="0"/>
              <a:t>FPP then evaluates shellfish handling practices and compliance with MA Vibrio Control Plan by all dealers providing oysters to retail establishments. </a:t>
            </a:r>
          </a:p>
          <a:p>
            <a:endParaRPr lang="en-US" altLang="en-US" sz="4000" dirty="0"/>
          </a:p>
          <a:p>
            <a:r>
              <a:rPr lang="en-US" altLang="en-US" sz="4000" dirty="0"/>
              <a:t>CLICK 7: Once tags have been collected, BEH FPP notifies the Division of Marine Fisheries if MA harvest areas are implicated. When specific harvesters are identified, FPP and Department of Fish and Game (DMF) evaluate harvester shellfish handling practices and compliance with MA Vibrio Control Plan.</a:t>
            </a:r>
          </a:p>
          <a:p>
            <a:endParaRPr lang="en-US" altLang="en-US" sz="4000" dirty="0"/>
          </a:p>
          <a:p>
            <a:r>
              <a:rPr lang="en-US" altLang="en-US" sz="4000" dirty="0"/>
              <a:t>CLICK 8: DMF visits the harvest area and interviews the grower.</a:t>
            </a:r>
          </a:p>
          <a:p>
            <a:endParaRPr lang="en-US" altLang="en-US" sz="4000" dirty="0"/>
          </a:p>
          <a:p>
            <a:r>
              <a:rPr lang="en-US" altLang="en-US" sz="4000" dirty="0"/>
              <a:t>May result in DPH recall of implicated shellfish among wholesale dealers and closure of beds by DMF. </a:t>
            </a:r>
          </a:p>
          <a:p>
            <a:endParaRPr lang="en-US" altLang="en-US" dirty="0"/>
          </a:p>
        </p:txBody>
      </p:sp>
      <p:sp>
        <p:nvSpPr>
          <p:cNvPr id="4" name="Slide Number Placeholder 3">
            <a:extLst>
              <a:ext uri="{FF2B5EF4-FFF2-40B4-BE49-F238E27FC236}">
                <a16:creationId xmlns:a16="http://schemas.microsoft.com/office/drawing/2014/main" id="{B2CC3914-E07D-4E24-BEE9-C071B2D98C3F}"/>
              </a:ext>
            </a:extLst>
          </p:cNvPr>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08DA6886-5B4A-4CF8-8C1F-17DA48380F29}" type="slidenum">
              <a:rPr lang="en-US" altLang="en-US">
                <a:latin typeface="Calibri" panose="020F0502020204030204" pitchFamily="34" charset="0"/>
              </a:rPr>
              <a:pPr eaLnBrk="1" hangingPunct="1"/>
              <a:t>4</a:t>
            </a:fld>
            <a:endParaRPr lang="en-US" altLang="en-US">
              <a:latin typeface="Calibri" panose="020F0502020204030204" pitchFamily="34" charset="0"/>
            </a:endParaRPr>
          </a:p>
        </p:txBody>
      </p:sp>
    </p:spTree>
    <p:extLst>
      <p:ext uri="{BB962C8B-B14F-4D97-AF65-F5344CB8AC3E}">
        <p14:creationId xmlns:p14="http://schemas.microsoft.com/office/powerpoint/2010/main" val="36218562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a:extLst>
              <a:ext uri="{FF2B5EF4-FFF2-40B4-BE49-F238E27FC236}">
                <a16:creationId xmlns:a16="http://schemas.microsoft.com/office/drawing/2014/main" id="{BA5C404D-61DB-4038-BBB8-B4BD830C6BA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a:extLst>
              <a:ext uri="{FF2B5EF4-FFF2-40B4-BE49-F238E27FC236}">
                <a16:creationId xmlns:a16="http://schemas.microsoft.com/office/drawing/2014/main" id="{4998344D-8F97-456D-886B-B4B1532CB9A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Four state agencies involved in case investigation, each with local counterparts and each with our own responsibilities.  </a:t>
            </a:r>
          </a:p>
          <a:p>
            <a:endParaRPr lang="en-US" altLang="en-US" dirty="0"/>
          </a:p>
          <a:p>
            <a:r>
              <a:rPr lang="en-US" altLang="en-US" dirty="0"/>
              <a:t>In MA municipal or town BOHs license retail establishments such as restaurants and fish markets so there is always some level of local involvement in vibrio investigations</a:t>
            </a:r>
          </a:p>
          <a:p>
            <a:endParaRPr lang="en-US" altLang="en-US" dirty="0"/>
          </a:p>
          <a:p>
            <a:r>
              <a:rPr lang="en-US" altLang="en-US" dirty="0"/>
              <a:t>Some BOHs content to let State take the lead, some, like city of Boston, are quite involved and have some aptitude for it</a:t>
            </a:r>
          </a:p>
        </p:txBody>
      </p:sp>
      <p:sp>
        <p:nvSpPr>
          <p:cNvPr id="4" name="Slide Number Placeholder 3">
            <a:extLst>
              <a:ext uri="{FF2B5EF4-FFF2-40B4-BE49-F238E27FC236}">
                <a16:creationId xmlns:a16="http://schemas.microsoft.com/office/drawing/2014/main" id="{0A1871FF-A71A-40C4-A2D1-A82DD7616773}"/>
              </a:ext>
            </a:extLst>
          </p:cNvPr>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CFEB5A23-A14D-4AC2-9E6D-FC4F7521B7E0}" type="slidenum">
              <a:rPr lang="en-US" altLang="en-US">
                <a:latin typeface="Calibri" panose="020F0502020204030204" pitchFamily="34" charset="0"/>
              </a:rPr>
              <a:pPr eaLnBrk="1" hangingPunct="1"/>
              <a:t>5</a:t>
            </a:fld>
            <a:endParaRPr lang="en-US" altLang="en-US">
              <a:latin typeface="Calibri" panose="020F0502020204030204" pitchFamily="34" charset="0"/>
            </a:endParaRPr>
          </a:p>
        </p:txBody>
      </p:sp>
    </p:spTree>
    <p:extLst>
      <p:ext uri="{BB962C8B-B14F-4D97-AF65-F5344CB8AC3E}">
        <p14:creationId xmlns:p14="http://schemas.microsoft.com/office/powerpoint/2010/main" val="31225316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2150" y="1143000"/>
            <a:ext cx="5486400" cy="3086100"/>
          </a:xfrm>
        </p:spPr>
      </p:sp>
      <p:sp>
        <p:nvSpPr>
          <p:cNvPr id="3" name="Notes Placeholder 2"/>
          <p:cNvSpPr>
            <a:spLocks noGrp="1"/>
          </p:cNvSpPr>
          <p:nvPr>
            <p:ph type="body" idx="1"/>
          </p:nvPr>
        </p:nvSpPr>
        <p:spPr/>
        <p:txBody>
          <a:bodyPr/>
          <a:lstStyle/>
          <a:p>
            <a:r>
              <a:rPr lang="en-US" dirty="0"/>
              <a:t>Demographic:</a:t>
            </a:r>
          </a:p>
          <a:p>
            <a:pPr marL="171450" indent="-171450">
              <a:buFont typeface="Arial" panose="020B0604020202020204" pitchFamily="34" charset="0"/>
              <a:buChar char="•"/>
            </a:pPr>
            <a:r>
              <a:rPr lang="en-US" dirty="0"/>
              <a:t>Age</a:t>
            </a:r>
          </a:p>
          <a:p>
            <a:pPr marL="171450" indent="-171450">
              <a:buFont typeface="Arial" panose="020B0604020202020204" pitchFamily="34" charset="0"/>
              <a:buChar char="•"/>
            </a:pPr>
            <a:r>
              <a:rPr lang="en-US" dirty="0"/>
              <a:t>Gender </a:t>
            </a:r>
          </a:p>
          <a:p>
            <a:pPr marL="171450" indent="-171450">
              <a:buFont typeface="Arial" panose="020B0604020202020204" pitchFamily="34" charset="0"/>
              <a:buChar char="•"/>
            </a:pPr>
            <a:r>
              <a:rPr lang="en-US" dirty="0"/>
              <a:t>Pre-existing conditions</a:t>
            </a:r>
          </a:p>
          <a:p>
            <a:pPr marL="171450" indent="-171450">
              <a:buFont typeface="Arial" panose="020B0604020202020204" pitchFamily="34" charset="0"/>
              <a:buChar char="•"/>
            </a:pPr>
            <a:r>
              <a:rPr lang="en-US" dirty="0"/>
              <a:t>immunocompromised</a:t>
            </a:r>
          </a:p>
          <a:p>
            <a:endParaRPr lang="en-US" dirty="0"/>
          </a:p>
          <a:p>
            <a:r>
              <a:rPr lang="en-US" dirty="0"/>
              <a:t>Some years up to 60% of pre-existing / immunocompromised</a:t>
            </a:r>
          </a:p>
        </p:txBody>
      </p:sp>
      <p:sp>
        <p:nvSpPr>
          <p:cNvPr id="4" name="Slide Number Placeholder 3"/>
          <p:cNvSpPr>
            <a:spLocks noGrp="1"/>
          </p:cNvSpPr>
          <p:nvPr>
            <p:ph type="sldNum" sz="quarter" idx="10"/>
          </p:nvPr>
        </p:nvSpPr>
        <p:spPr/>
        <p:txBody>
          <a:bodyPr/>
          <a:lstStyle/>
          <a:p>
            <a:pPr>
              <a:defRPr/>
            </a:pPr>
            <a:fld id="{EB0C0974-92DB-40E4-927D-261CF4E11746}" type="slidenum">
              <a:rPr lang="en-US" smtClean="0"/>
              <a:pPr>
                <a:defRPr/>
              </a:pPr>
              <a:t>6</a:t>
            </a:fld>
            <a:endParaRPr lang="en-US"/>
          </a:p>
        </p:txBody>
      </p:sp>
    </p:spTree>
    <p:extLst>
      <p:ext uri="{BB962C8B-B14F-4D97-AF65-F5344CB8AC3E}">
        <p14:creationId xmlns:p14="http://schemas.microsoft.com/office/powerpoint/2010/main" val="20667188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Collect as detailed information</a:t>
            </a:r>
            <a:r>
              <a:rPr lang="en-US" baseline="0" dirty="0"/>
              <a:t> during case interview to ensure the traceback is as accurate as possible</a:t>
            </a:r>
            <a:r>
              <a:rPr lang="en-US" dirty="0"/>
              <a:t>:</a:t>
            </a:r>
          </a:p>
          <a:p>
            <a:endParaRPr lang="en-US" dirty="0"/>
          </a:p>
          <a:p>
            <a:pPr marL="171450" indent="-171450">
              <a:buFont typeface="Arial" panose="020B0604020202020204" pitchFamily="34" charset="0"/>
              <a:buChar char="•"/>
            </a:pPr>
            <a:r>
              <a:rPr lang="en-US" dirty="0"/>
              <a:t>72-hour food history</a:t>
            </a:r>
          </a:p>
          <a:p>
            <a:pPr marL="171450" indent="-171450">
              <a:buFont typeface="Arial" panose="020B0604020202020204" pitchFamily="34" charset="0"/>
              <a:buChar char="•"/>
            </a:pPr>
            <a:r>
              <a:rPr lang="en-US" dirty="0"/>
              <a:t>Specific information</a:t>
            </a:r>
          </a:p>
          <a:p>
            <a:pPr marL="171450" indent="-171450">
              <a:buFont typeface="Arial" panose="020B0604020202020204" pitchFamily="34" charset="0"/>
              <a:buChar char="•"/>
            </a:pPr>
            <a:r>
              <a:rPr lang="en-US" dirty="0"/>
              <a:t>Open-ended questions</a:t>
            </a:r>
          </a:p>
          <a:p>
            <a:pPr marL="171450" indent="-171450">
              <a:buFont typeface="Arial" panose="020B0604020202020204" pitchFamily="34" charset="0"/>
              <a:buChar char="•"/>
            </a:pPr>
            <a:r>
              <a:rPr lang="en-US" dirty="0"/>
              <a:t>Try not to lead the case</a:t>
            </a:r>
          </a:p>
          <a:p>
            <a:pPr marL="171450" indent="-171450">
              <a:buFont typeface="Arial" panose="020B0604020202020204" pitchFamily="34" charset="0"/>
              <a:buChar char="•"/>
            </a:pPr>
            <a:r>
              <a:rPr lang="en-US" dirty="0"/>
              <a:t>Some are not good food historians and occasionally a case is lost to follow-up</a:t>
            </a:r>
          </a:p>
          <a:p>
            <a:endParaRPr lang="en-US" dirty="0"/>
          </a:p>
        </p:txBody>
      </p:sp>
      <p:sp>
        <p:nvSpPr>
          <p:cNvPr id="4" name="Slide Number Placeholder 3"/>
          <p:cNvSpPr>
            <a:spLocks noGrp="1"/>
          </p:cNvSpPr>
          <p:nvPr>
            <p:ph type="sldNum" sz="quarter" idx="10"/>
          </p:nvPr>
        </p:nvSpPr>
        <p:spPr/>
        <p:txBody>
          <a:bodyPr/>
          <a:lstStyle/>
          <a:p>
            <a:pPr>
              <a:defRPr/>
            </a:pPr>
            <a:fld id="{EB0C0974-92DB-40E4-927D-261CF4E11746}" type="slidenum">
              <a:rPr lang="en-US" smtClean="0"/>
              <a:pPr>
                <a:defRPr/>
              </a:pPr>
              <a:t>7</a:t>
            </a:fld>
            <a:endParaRPr lang="en-US"/>
          </a:p>
        </p:txBody>
      </p:sp>
    </p:spTree>
    <p:extLst>
      <p:ext uri="{BB962C8B-B14F-4D97-AF65-F5344CB8AC3E}">
        <p14:creationId xmlns:p14="http://schemas.microsoft.com/office/powerpoint/2010/main" val="1240203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 a common occurrence, doesn’t usually result in a confirmed illness</a:t>
            </a:r>
          </a:p>
          <a:p>
            <a:endParaRPr lang="en-US" dirty="0"/>
          </a:p>
          <a:p>
            <a:r>
              <a:rPr lang="en-US" dirty="0"/>
              <a:t>In some circumstances it may be considered with other illnesses in a trend or pattern</a:t>
            </a:r>
          </a:p>
          <a:p>
            <a:endParaRPr lang="en-US" dirty="0"/>
          </a:p>
        </p:txBody>
      </p:sp>
      <p:sp>
        <p:nvSpPr>
          <p:cNvPr id="4" name="Slide Number Placeholder 3"/>
          <p:cNvSpPr>
            <a:spLocks noGrp="1"/>
          </p:cNvSpPr>
          <p:nvPr>
            <p:ph type="sldNum" sz="quarter" idx="10"/>
          </p:nvPr>
        </p:nvSpPr>
        <p:spPr/>
        <p:txBody>
          <a:bodyPr/>
          <a:lstStyle/>
          <a:p>
            <a:pPr>
              <a:defRPr/>
            </a:pPr>
            <a:fld id="{EB0C0974-92DB-40E4-927D-261CF4E11746}" type="slidenum">
              <a:rPr lang="en-US" smtClean="0"/>
              <a:pPr>
                <a:defRPr/>
              </a:pPr>
              <a:t>8</a:t>
            </a:fld>
            <a:endParaRPr lang="en-US"/>
          </a:p>
        </p:txBody>
      </p:sp>
    </p:spTree>
    <p:extLst>
      <p:ext uri="{BB962C8B-B14F-4D97-AF65-F5344CB8AC3E}">
        <p14:creationId xmlns:p14="http://schemas.microsoft.com/office/powerpoint/2010/main" val="42931823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3038" indent="-173038">
              <a:buFontTx/>
              <a:buChar char="•"/>
            </a:pPr>
            <a:r>
              <a:rPr lang="en-US" altLang="en-US" dirty="0"/>
              <a:t>There are a lot of players in </a:t>
            </a:r>
            <a:r>
              <a:rPr lang="en-US" altLang="en-US" i="1" dirty="0"/>
              <a:t>Vibrio </a:t>
            </a:r>
            <a:r>
              <a:rPr lang="en-US" altLang="en-US" dirty="0"/>
              <a:t>management.  In previous years, was more like a game of telephone where information would be passed from one agency to another.  Beginning in 2014, we began meeting as a group twice per month.  During these meetings, we discuss new cases under investigation, aggregate traceback information across cases, and discuss whether the volume of cases warrant closure of a harvest area.</a:t>
            </a:r>
          </a:p>
          <a:p>
            <a:pPr marL="173038" indent="-173038">
              <a:buFontTx/>
              <a:buChar char="•"/>
            </a:pPr>
            <a:r>
              <a:rPr lang="en-US" altLang="en-US" dirty="0"/>
              <a:t>Meeting as a group has improved communication and understanding of everyone’s roles and responsibilities</a:t>
            </a:r>
          </a:p>
          <a:p>
            <a:pPr marL="173038" indent="-173038">
              <a:buFontTx/>
              <a:buChar char="•"/>
            </a:pPr>
            <a:r>
              <a:rPr lang="en-US" altLang="en-US" dirty="0"/>
              <a:t>Development of investigation and sampling protocols, job aids for state and local health investigators, and educational  materials for industry.</a:t>
            </a:r>
          </a:p>
          <a:p>
            <a:endParaRPr lang="en-US" dirty="0"/>
          </a:p>
        </p:txBody>
      </p:sp>
      <p:sp>
        <p:nvSpPr>
          <p:cNvPr id="4" name="Slide Number Placeholder 3"/>
          <p:cNvSpPr>
            <a:spLocks noGrp="1"/>
          </p:cNvSpPr>
          <p:nvPr>
            <p:ph type="sldNum" sz="quarter" idx="10"/>
          </p:nvPr>
        </p:nvSpPr>
        <p:spPr/>
        <p:txBody>
          <a:bodyPr/>
          <a:lstStyle/>
          <a:p>
            <a:pPr>
              <a:defRPr/>
            </a:pPr>
            <a:fld id="{EB0C0974-92DB-40E4-927D-261CF4E11746}" type="slidenum">
              <a:rPr lang="en-US" smtClean="0"/>
              <a:pPr>
                <a:defRPr/>
              </a:pPr>
              <a:t>9</a:t>
            </a:fld>
            <a:endParaRPr lang="en-US"/>
          </a:p>
        </p:txBody>
      </p:sp>
    </p:spTree>
    <p:extLst>
      <p:ext uri="{BB962C8B-B14F-4D97-AF65-F5344CB8AC3E}">
        <p14:creationId xmlns:p14="http://schemas.microsoft.com/office/powerpoint/2010/main" val="1706588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053FA9-55E2-4EE2-A257-4F1F1FD451B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5425474-A3F9-4008-AE25-3D8CC1ADC29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48989BA-1083-4200-A621-7A9D2406CEA7}"/>
              </a:ext>
            </a:extLst>
          </p:cNvPr>
          <p:cNvSpPr>
            <a:spLocks noGrp="1"/>
          </p:cNvSpPr>
          <p:nvPr>
            <p:ph type="dt" sz="half" idx="10"/>
          </p:nvPr>
        </p:nvSpPr>
        <p:spPr/>
        <p:txBody>
          <a:bodyPr/>
          <a:lstStyle/>
          <a:p>
            <a:fld id="{17171E9E-9055-4F66-AC45-396703E8E551}" type="datetimeFigureOut">
              <a:rPr lang="en-US" smtClean="0"/>
              <a:t>9/6/2017</a:t>
            </a:fld>
            <a:endParaRPr lang="en-US"/>
          </a:p>
        </p:txBody>
      </p:sp>
      <p:sp>
        <p:nvSpPr>
          <p:cNvPr id="5" name="Footer Placeholder 4">
            <a:extLst>
              <a:ext uri="{FF2B5EF4-FFF2-40B4-BE49-F238E27FC236}">
                <a16:creationId xmlns:a16="http://schemas.microsoft.com/office/drawing/2014/main" id="{3234AAF2-228E-4C92-8CCA-F40386DFE0C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CDE8825-B085-4A0A-9AA1-80A7F2BBC7D8}"/>
              </a:ext>
            </a:extLst>
          </p:cNvPr>
          <p:cNvSpPr>
            <a:spLocks noGrp="1"/>
          </p:cNvSpPr>
          <p:nvPr>
            <p:ph type="sldNum" sz="quarter" idx="12"/>
          </p:nvPr>
        </p:nvSpPr>
        <p:spPr/>
        <p:txBody>
          <a:bodyPr/>
          <a:lstStyle/>
          <a:p>
            <a:fld id="{BCDD379C-AA5F-40A0-8393-373046D8EB6C}" type="slidenum">
              <a:rPr lang="en-US" smtClean="0"/>
              <a:t>‹#›</a:t>
            </a:fld>
            <a:endParaRPr lang="en-US"/>
          </a:p>
        </p:txBody>
      </p:sp>
    </p:spTree>
    <p:extLst>
      <p:ext uri="{BB962C8B-B14F-4D97-AF65-F5344CB8AC3E}">
        <p14:creationId xmlns:p14="http://schemas.microsoft.com/office/powerpoint/2010/main" val="3672269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F0D60E-F89A-4D27-B1B3-53F551DD2BA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905A2EB-56C7-41E2-9A03-9BA26880CE4A}"/>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D1CC3A-680E-4408-A806-557F77E3FBBD}"/>
              </a:ext>
            </a:extLst>
          </p:cNvPr>
          <p:cNvSpPr>
            <a:spLocks noGrp="1"/>
          </p:cNvSpPr>
          <p:nvPr>
            <p:ph type="dt" sz="half" idx="10"/>
          </p:nvPr>
        </p:nvSpPr>
        <p:spPr/>
        <p:txBody>
          <a:bodyPr/>
          <a:lstStyle/>
          <a:p>
            <a:fld id="{17171E9E-9055-4F66-AC45-396703E8E551}" type="datetimeFigureOut">
              <a:rPr lang="en-US" smtClean="0"/>
              <a:t>9/6/2017</a:t>
            </a:fld>
            <a:endParaRPr lang="en-US"/>
          </a:p>
        </p:txBody>
      </p:sp>
      <p:sp>
        <p:nvSpPr>
          <p:cNvPr id="5" name="Footer Placeholder 4">
            <a:extLst>
              <a:ext uri="{FF2B5EF4-FFF2-40B4-BE49-F238E27FC236}">
                <a16:creationId xmlns:a16="http://schemas.microsoft.com/office/drawing/2014/main" id="{EF9CD27A-6598-4B89-AE44-65E1375682D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9CA9D65-27D6-4493-8872-661F0AAC9095}"/>
              </a:ext>
            </a:extLst>
          </p:cNvPr>
          <p:cNvSpPr>
            <a:spLocks noGrp="1"/>
          </p:cNvSpPr>
          <p:nvPr>
            <p:ph type="sldNum" sz="quarter" idx="12"/>
          </p:nvPr>
        </p:nvSpPr>
        <p:spPr/>
        <p:txBody>
          <a:bodyPr/>
          <a:lstStyle/>
          <a:p>
            <a:fld id="{BCDD379C-AA5F-40A0-8393-373046D8EB6C}" type="slidenum">
              <a:rPr lang="en-US" smtClean="0"/>
              <a:t>‹#›</a:t>
            </a:fld>
            <a:endParaRPr lang="en-US"/>
          </a:p>
        </p:txBody>
      </p:sp>
    </p:spTree>
    <p:extLst>
      <p:ext uri="{BB962C8B-B14F-4D97-AF65-F5344CB8AC3E}">
        <p14:creationId xmlns:p14="http://schemas.microsoft.com/office/powerpoint/2010/main" val="42900486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71E279A-9668-424F-8F18-2F06668C954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D42EE81-3F14-4130-8609-85D3980B5775}"/>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62E0D3B-DC28-4ABD-B25F-9FEB1B40D56C}"/>
              </a:ext>
            </a:extLst>
          </p:cNvPr>
          <p:cNvSpPr>
            <a:spLocks noGrp="1"/>
          </p:cNvSpPr>
          <p:nvPr>
            <p:ph type="dt" sz="half" idx="10"/>
          </p:nvPr>
        </p:nvSpPr>
        <p:spPr/>
        <p:txBody>
          <a:bodyPr/>
          <a:lstStyle/>
          <a:p>
            <a:fld id="{17171E9E-9055-4F66-AC45-396703E8E551}" type="datetimeFigureOut">
              <a:rPr lang="en-US" smtClean="0"/>
              <a:t>9/6/2017</a:t>
            </a:fld>
            <a:endParaRPr lang="en-US"/>
          </a:p>
        </p:txBody>
      </p:sp>
      <p:sp>
        <p:nvSpPr>
          <p:cNvPr id="5" name="Footer Placeholder 4">
            <a:extLst>
              <a:ext uri="{FF2B5EF4-FFF2-40B4-BE49-F238E27FC236}">
                <a16:creationId xmlns:a16="http://schemas.microsoft.com/office/drawing/2014/main" id="{94C9690B-6275-4BE3-8277-BECEB3E7067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6C78C1E-E99C-479B-B4E5-0598D2B8821E}"/>
              </a:ext>
            </a:extLst>
          </p:cNvPr>
          <p:cNvSpPr>
            <a:spLocks noGrp="1"/>
          </p:cNvSpPr>
          <p:nvPr>
            <p:ph type="sldNum" sz="quarter" idx="12"/>
          </p:nvPr>
        </p:nvSpPr>
        <p:spPr/>
        <p:txBody>
          <a:bodyPr/>
          <a:lstStyle/>
          <a:p>
            <a:fld id="{BCDD379C-AA5F-40A0-8393-373046D8EB6C}" type="slidenum">
              <a:rPr lang="en-US" smtClean="0"/>
              <a:t>‹#›</a:t>
            </a:fld>
            <a:endParaRPr lang="en-US"/>
          </a:p>
        </p:txBody>
      </p:sp>
    </p:spTree>
    <p:extLst>
      <p:ext uri="{BB962C8B-B14F-4D97-AF65-F5344CB8AC3E}">
        <p14:creationId xmlns:p14="http://schemas.microsoft.com/office/powerpoint/2010/main" val="17134378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B8D7B-43AB-4C27-B67B-12B231FD71D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013AEC8-DEBC-484D-A1CB-A34E2EFAC3CF}"/>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D3CE69E-2A78-4B6A-9867-0BA4985F9666}"/>
              </a:ext>
            </a:extLst>
          </p:cNvPr>
          <p:cNvSpPr>
            <a:spLocks noGrp="1"/>
          </p:cNvSpPr>
          <p:nvPr>
            <p:ph type="dt" sz="half" idx="10"/>
          </p:nvPr>
        </p:nvSpPr>
        <p:spPr/>
        <p:txBody>
          <a:bodyPr/>
          <a:lstStyle/>
          <a:p>
            <a:fld id="{17171E9E-9055-4F66-AC45-396703E8E551}" type="datetimeFigureOut">
              <a:rPr lang="en-US" smtClean="0"/>
              <a:t>9/6/2017</a:t>
            </a:fld>
            <a:endParaRPr lang="en-US"/>
          </a:p>
        </p:txBody>
      </p:sp>
      <p:sp>
        <p:nvSpPr>
          <p:cNvPr id="5" name="Footer Placeholder 4">
            <a:extLst>
              <a:ext uri="{FF2B5EF4-FFF2-40B4-BE49-F238E27FC236}">
                <a16:creationId xmlns:a16="http://schemas.microsoft.com/office/drawing/2014/main" id="{A3E41F0F-60B2-4803-819D-C8EF3E8E1B3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240EAA9-C860-456F-B04E-A493E207A789}"/>
              </a:ext>
            </a:extLst>
          </p:cNvPr>
          <p:cNvSpPr>
            <a:spLocks noGrp="1"/>
          </p:cNvSpPr>
          <p:nvPr>
            <p:ph type="sldNum" sz="quarter" idx="12"/>
          </p:nvPr>
        </p:nvSpPr>
        <p:spPr/>
        <p:txBody>
          <a:bodyPr/>
          <a:lstStyle/>
          <a:p>
            <a:fld id="{BCDD379C-AA5F-40A0-8393-373046D8EB6C}" type="slidenum">
              <a:rPr lang="en-US" smtClean="0"/>
              <a:t>‹#›</a:t>
            </a:fld>
            <a:endParaRPr lang="en-US"/>
          </a:p>
        </p:txBody>
      </p:sp>
    </p:spTree>
    <p:extLst>
      <p:ext uri="{BB962C8B-B14F-4D97-AF65-F5344CB8AC3E}">
        <p14:creationId xmlns:p14="http://schemas.microsoft.com/office/powerpoint/2010/main" val="42074794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8E5049-6E6D-4232-AC11-8CFA693F232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C020CAF-B529-436D-90AB-B1D28EBCE30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940E3BBA-6777-45BA-BD4B-D45D698EDA2E}"/>
              </a:ext>
            </a:extLst>
          </p:cNvPr>
          <p:cNvSpPr>
            <a:spLocks noGrp="1"/>
          </p:cNvSpPr>
          <p:nvPr>
            <p:ph type="dt" sz="half" idx="10"/>
          </p:nvPr>
        </p:nvSpPr>
        <p:spPr/>
        <p:txBody>
          <a:bodyPr/>
          <a:lstStyle/>
          <a:p>
            <a:fld id="{17171E9E-9055-4F66-AC45-396703E8E551}" type="datetimeFigureOut">
              <a:rPr lang="en-US" smtClean="0"/>
              <a:t>9/6/2017</a:t>
            </a:fld>
            <a:endParaRPr lang="en-US"/>
          </a:p>
        </p:txBody>
      </p:sp>
      <p:sp>
        <p:nvSpPr>
          <p:cNvPr id="5" name="Footer Placeholder 4">
            <a:extLst>
              <a:ext uri="{FF2B5EF4-FFF2-40B4-BE49-F238E27FC236}">
                <a16:creationId xmlns:a16="http://schemas.microsoft.com/office/drawing/2014/main" id="{E4E440C4-A037-4034-A461-D03A03ED61C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5C97B70-DA42-4AB1-9FAA-BB5176CF2DB4}"/>
              </a:ext>
            </a:extLst>
          </p:cNvPr>
          <p:cNvSpPr>
            <a:spLocks noGrp="1"/>
          </p:cNvSpPr>
          <p:nvPr>
            <p:ph type="sldNum" sz="quarter" idx="12"/>
          </p:nvPr>
        </p:nvSpPr>
        <p:spPr/>
        <p:txBody>
          <a:bodyPr/>
          <a:lstStyle/>
          <a:p>
            <a:fld id="{BCDD379C-AA5F-40A0-8393-373046D8EB6C}" type="slidenum">
              <a:rPr lang="en-US" smtClean="0"/>
              <a:t>‹#›</a:t>
            </a:fld>
            <a:endParaRPr lang="en-US"/>
          </a:p>
        </p:txBody>
      </p:sp>
    </p:spTree>
    <p:extLst>
      <p:ext uri="{BB962C8B-B14F-4D97-AF65-F5344CB8AC3E}">
        <p14:creationId xmlns:p14="http://schemas.microsoft.com/office/powerpoint/2010/main" val="27799009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F37378-1C57-405A-B5F7-B6C4C4D1FFE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969CC9D-3A3A-4A05-AD6C-7B2900A9A0DF}"/>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369CBD0-3528-407C-A27C-8B9AB1691987}"/>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480287E-BAAE-4C68-AFEC-C77C81C4CA75}"/>
              </a:ext>
            </a:extLst>
          </p:cNvPr>
          <p:cNvSpPr>
            <a:spLocks noGrp="1"/>
          </p:cNvSpPr>
          <p:nvPr>
            <p:ph type="dt" sz="half" idx="10"/>
          </p:nvPr>
        </p:nvSpPr>
        <p:spPr/>
        <p:txBody>
          <a:bodyPr/>
          <a:lstStyle/>
          <a:p>
            <a:fld id="{17171E9E-9055-4F66-AC45-396703E8E551}" type="datetimeFigureOut">
              <a:rPr lang="en-US" smtClean="0"/>
              <a:t>9/6/2017</a:t>
            </a:fld>
            <a:endParaRPr lang="en-US"/>
          </a:p>
        </p:txBody>
      </p:sp>
      <p:sp>
        <p:nvSpPr>
          <p:cNvPr id="6" name="Footer Placeholder 5">
            <a:extLst>
              <a:ext uri="{FF2B5EF4-FFF2-40B4-BE49-F238E27FC236}">
                <a16:creationId xmlns:a16="http://schemas.microsoft.com/office/drawing/2014/main" id="{F275A8BF-E9C8-41FC-898F-F88C68BB95C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5E712EE-CA68-433F-BB6F-C3AA1DDCEC34}"/>
              </a:ext>
            </a:extLst>
          </p:cNvPr>
          <p:cNvSpPr>
            <a:spLocks noGrp="1"/>
          </p:cNvSpPr>
          <p:nvPr>
            <p:ph type="sldNum" sz="quarter" idx="12"/>
          </p:nvPr>
        </p:nvSpPr>
        <p:spPr/>
        <p:txBody>
          <a:bodyPr/>
          <a:lstStyle/>
          <a:p>
            <a:fld id="{BCDD379C-AA5F-40A0-8393-373046D8EB6C}" type="slidenum">
              <a:rPr lang="en-US" smtClean="0"/>
              <a:t>‹#›</a:t>
            </a:fld>
            <a:endParaRPr lang="en-US"/>
          </a:p>
        </p:txBody>
      </p:sp>
    </p:spTree>
    <p:extLst>
      <p:ext uri="{BB962C8B-B14F-4D97-AF65-F5344CB8AC3E}">
        <p14:creationId xmlns:p14="http://schemas.microsoft.com/office/powerpoint/2010/main" val="30179484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44C6C9-0C7D-4313-87DF-171FF5ABDFA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C6C8198-A5C3-4A8E-9C1F-8C330337127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4ADED753-AE46-48A2-A18D-D8D72F7855AC}"/>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872B2FE-73B1-4C14-BF8F-ABF1178D088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9DF05B2E-0C1F-47F4-81EF-D19859E6C363}"/>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1BA5917-EF78-4126-B1DE-B0DE945A1064}"/>
              </a:ext>
            </a:extLst>
          </p:cNvPr>
          <p:cNvSpPr>
            <a:spLocks noGrp="1"/>
          </p:cNvSpPr>
          <p:nvPr>
            <p:ph type="dt" sz="half" idx="10"/>
          </p:nvPr>
        </p:nvSpPr>
        <p:spPr/>
        <p:txBody>
          <a:bodyPr/>
          <a:lstStyle/>
          <a:p>
            <a:fld id="{17171E9E-9055-4F66-AC45-396703E8E551}" type="datetimeFigureOut">
              <a:rPr lang="en-US" smtClean="0"/>
              <a:t>9/6/2017</a:t>
            </a:fld>
            <a:endParaRPr lang="en-US"/>
          </a:p>
        </p:txBody>
      </p:sp>
      <p:sp>
        <p:nvSpPr>
          <p:cNvPr id="8" name="Footer Placeholder 7">
            <a:extLst>
              <a:ext uri="{FF2B5EF4-FFF2-40B4-BE49-F238E27FC236}">
                <a16:creationId xmlns:a16="http://schemas.microsoft.com/office/drawing/2014/main" id="{E4EE9815-63F3-43D0-A78A-ABAAC711C5F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D74E5B3-E48E-4F86-98A7-4D73F1F0622E}"/>
              </a:ext>
            </a:extLst>
          </p:cNvPr>
          <p:cNvSpPr>
            <a:spLocks noGrp="1"/>
          </p:cNvSpPr>
          <p:nvPr>
            <p:ph type="sldNum" sz="quarter" idx="12"/>
          </p:nvPr>
        </p:nvSpPr>
        <p:spPr/>
        <p:txBody>
          <a:bodyPr/>
          <a:lstStyle/>
          <a:p>
            <a:fld id="{BCDD379C-AA5F-40A0-8393-373046D8EB6C}" type="slidenum">
              <a:rPr lang="en-US" smtClean="0"/>
              <a:t>‹#›</a:t>
            </a:fld>
            <a:endParaRPr lang="en-US"/>
          </a:p>
        </p:txBody>
      </p:sp>
    </p:spTree>
    <p:extLst>
      <p:ext uri="{BB962C8B-B14F-4D97-AF65-F5344CB8AC3E}">
        <p14:creationId xmlns:p14="http://schemas.microsoft.com/office/powerpoint/2010/main" val="20508551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B2996A-D153-45B9-BCB0-42E3F6A4755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24E90C5-99D8-42BA-8180-2C7C470BDD80}"/>
              </a:ext>
            </a:extLst>
          </p:cNvPr>
          <p:cNvSpPr>
            <a:spLocks noGrp="1"/>
          </p:cNvSpPr>
          <p:nvPr>
            <p:ph type="dt" sz="half" idx="10"/>
          </p:nvPr>
        </p:nvSpPr>
        <p:spPr/>
        <p:txBody>
          <a:bodyPr/>
          <a:lstStyle/>
          <a:p>
            <a:fld id="{17171E9E-9055-4F66-AC45-396703E8E551}" type="datetimeFigureOut">
              <a:rPr lang="en-US" smtClean="0"/>
              <a:t>9/6/2017</a:t>
            </a:fld>
            <a:endParaRPr lang="en-US"/>
          </a:p>
        </p:txBody>
      </p:sp>
      <p:sp>
        <p:nvSpPr>
          <p:cNvPr id="4" name="Footer Placeholder 3">
            <a:extLst>
              <a:ext uri="{FF2B5EF4-FFF2-40B4-BE49-F238E27FC236}">
                <a16:creationId xmlns:a16="http://schemas.microsoft.com/office/drawing/2014/main" id="{7E420A09-AB64-4725-94B7-3B4B2B7CF7D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C869798-F20E-4E4A-B7E1-B3AE4EE82DD3}"/>
              </a:ext>
            </a:extLst>
          </p:cNvPr>
          <p:cNvSpPr>
            <a:spLocks noGrp="1"/>
          </p:cNvSpPr>
          <p:nvPr>
            <p:ph type="sldNum" sz="quarter" idx="12"/>
          </p:nvPr>
        </p:nvSpPr>
        <p:spPr/>
        <p:txBody>
          <a:bodyPr/>
          <a:lstStyle/>
          <a:p>
            <a:fld id="{BCDD379C-AA5F-40A0-8393-373046D8EB6C}" type="slidenum">
              <a:rPr lang="en-US" smtClean="0"/>
              <a:t>‹#›</a:t>
            </a:fld>
            <a:endParaRPr lang="en-US"/>
          </a:p>
        </p:txBody>
      </p:sp>
    </p:spTree>
    <p:extLst>
      <p:ext uri="{BB962C8B-B14F-4D97-AF65-F5344CB8AC3E}">
        <p14:creationId xmlns:p14="http://schemas.microsoft.com/office/powerpoint/2010/main" val="37183889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7B0303B-F2A5-4B34-B404-305CE970749A}"/>
              </a:ext>
            </a:extLst>
          </p:cNvPr>
          <p:cNvSpPr>
            <a:spLocks noGrp="1"/>
          </p:cNvSpPr>
          <p:nvPr>
            <p:ph type="dt" sz="half" idx="10"/>
          </p:nvPr>
        </p:nvSpPr>
        <p:spPr/>
        <p:txBody>
          <a:bodyPr/>
          <a:lstStyle/>
          <a:p>
            <a:fld id="{17171E9E-9055-4F66-AC45-396703E8E551}" type="datetimeFigureOut">
              <a:rPr lang="en-US" smtClean="0"/>
              <a:t>9/6/2017</a:t>
            </a:fld>
            <a:endParaRPr lang="en-US"/>
          </a:p>
        </p:txBody>
      </p:sp>
      <p:sp>
        <p:nvSpPr>
          <p:cNvPr id="3" name="Footer Placeholder 2">
            <a:extLst>
              <a:ext uri="{FF2B5EF4-FFF2-40B4-BE49-F238E27FC236}">
                <a16:creationId xmlns:a16="http://schemas.microsoft.com/office/drawing/2014/main" id="{4D455FF9-90BA-4D1A-B23B-AB59F33A752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B64D20B-7CDD-4184-A3E3-1C1192305066}"/>
              </a:ext>
            </a:extLst>
          </p:cNvPr>
          <p:cNvSpPr>
            <a:spLocks noGrp="1"/>
          </p:cNvSpPr>
          <p:nvPr>
            <p:ph type="sldNum" sz="quarter" idx="12"/>
          </p:nvPr>
        </p:nvSpPr>
        <p:spPr/>
        <p:txBody>
          <a:bodyPr/>
          <a:lstStyle/>
          <a:p>
            <a:fld id="{BCDD379C-AA5F-40A0-8393-373046D8EB6C}" type="slidenum">
              <a:rPr lang="en-US" smtClean="0"/>
              <a:t>‹#›</a:t>
            </a:fld>
            <a:endParaRPr lang="en-US"/>
          </a:p>
        </p:txBody>
      </p:sp>
    </p:spTree>
    <p:extLst>
      <p:ext uri="{BB962C8B-B14F-4D97-AF65-F5344CB8AC3E}">
        <p14:creationId xmlns:p14="http://schemas.microsoft.com/office/powerpoint/2010/main" val="11036874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BE80F-21B9-47E3-94B1-4A5A8285222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76DEA3D-5EB3-45DF-9847-A2FB4E6CAF6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9BAFD71-9B9C-48BA-A4A4-6BFC9E54C3B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E188841-51B5-43D4-9456-156544A7772C}"/>
              </a:ext>
            </a:extLst>
          </p:cNvPr>
          <p:cNvSpPr>
            <a:spLocks noGrp="1"/>
          </p:cNvSpPr>
          <p:nvPr>
            <p:ph type="dt" sz="half" idx="10"/>
          </p:nvPr>
        </p:nvSpPr>
        <p:spPr/>
        <p:txBody>
          <a:bodyPr/>
          <a:lstStyle/>
          <a:p>
            <a:fld id="{17171E9E-9055-4F66-AC45-396703E8E551}" type="datetimeFigureOut">
              <a:rPr lang="en-US" smtClean="0"/>
              <a:t>9/6/2017</a:t>
            </a:fld>
            <a:endParaRPr lang="en-US"/>
          </a:p>
        </p:txBody>
      </p:sp>
      <p:sp>
        <p:nvSpPr>
          <p:cNvPr id="6" name="Footer Placeholder 5">
            <a:extLst>
              <a:ext uri="{FF2B5EF4-FFF2-40B4-BE49-F238E27FC236}">
                <a16:creationId xmlns:a16="http://schemas.microsoft.com/office/drawing/2014/main" id="{6D351A8A-05E8-4A78-9818-FF0C826DC2B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A34AF27-420D-4E7D-8E64-5F320FF23BF4}"/>
              </a:ext>
            </a:extLst>
          </p:cNvPr>
          <p:cNvSpPr>
            <a:spLocks noGrp="1"/>
          </p:cNvSpPr>
          <p:nvPr>
            <p:ph type="sldNum" sz="quarter" idx="12"/>
          </p:nvPr>
        </p:nvSpPr>
        <p:spPr/>
        <p:txBody>
          <a:bodyPr/>
          <a:lstStyle/>
          <a:p>
            <a:fld id="{BCDD379C-AA5F-40A0-8393-373046D8EB6C}" type="slidenum">
              <a:rPr lang="en-US" smtClean="0"/>
              <a:t>‹#›</a:t>
            </a:fld>
            <a:endParaRPr lang="en-US"/>
          </a:p>
        </p:txBody>
      </p:sp>
    </p:spTree>
    <p:extLst>
      <p:ext uri="{BB962C8B-B14F-4D97-AF65-F5344CB8AC3E}">
        <p14:creationId xmlns:p14="http://schemas.microsoft.com/office/powerpoint/2010/main" val="603588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DE0DAA-A49D-46C7-9BA3-1D636A1144E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74ACBB3-5503-432D-9919-C937A58527D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D6E4C24-6F11-4C6E-B0BC-239C41BD05E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CFE0BA5-876F-42AA-AA86-2C0799B6830C}"/>
              </a:ext>
            </a:extLst>
          </p:cNvPr>
          <p:cNvSpPr>
            <a:spLocks noGrp="1"/>
          </p:cNvSpPr>
          <p:nvPr>
            <p:ph type="dt" sz="half" idx="10"/>
          </p:nvPr>
        </p:nvSpPr>
        <p:spPr/>
        <p:txBody>
          <a:bodyPr/>
          <a:lstStyle/>
          <a:p>
            <a:fld id="{17171E9E-9055-4F66-AC45-396703E8E551}" type="datetimeFigureOut">
              <a:rPr lang="en-US" smtClean="0"/>
              <a:t>9/6/2017</a:t>
            </a:fld>
            <a:endParaRPr lang="en-US"/>
          </a:p>
        </p:txBody>
      </p:sp>
      <p:sp>
        <p:nvSpPr>
          <p:cNvPr id="6" name="Footer Placeholder 5">
            <a:extLst>
              <a:ext uri="{FF2B5EF4-FFF2-40B4-BE49-F238E27FC236}">
                <a16:creationId xmlns:a16="http://schemas.microsoft.com/office/drawing/2014/main" id="{F3D9FE75-D581-4030-9134-970990D2F4E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F7F11DE-9C01-4D47-BFF6-0FB5A226107F}"/>
              </a:ext>
            </a:extLst>
          </p:cNvPr>
          <p:cNvSpPr>
            <a:spLocks noGrp="1"/>
          </p:cNvSpPr>
          <p:nvPr>
            <p:ph type="sldNum" sz="quarter" idx="12"/>
          </p:nvPr>
        </p:nvSpPr>
        <p:spPr/>
        <p:txBody>
          <a:bodyPr/>
          <a:lstStyle/>
          <a:p>
            <a:fld id="{BCDD379C-AA5F-40A0-8393-373046D8EB6C}" type="slidenum">
              <a:rPr lang="en-US" smtClean="0"/>
              <a:t>‹#›</a:t>
            </a:fld>
            <a:endParaRPr lang="en-US"/>
          </a:p>
        </p:txBody>
      </p:sp>
    </p:spTree>
    <p:extLst>
      <p:ext uri="{BB962C8B-B14F-4D97-AF65-F5344CB8AC3E}">
        <p14:creationId xmlns:p14="http://schemas.microsoft.com/office/powerpoint/2010/main" val="24074421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6425D97-B4E7-41C0-9977-09E1336E5B5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B65B93E-4AE8-46FD-A6A8-AD956843516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E37D04C-533F-42E0-9675-F8AF3ECDC55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171E9E-9055-4F66-AC45-396703E8E551}" type="datetimeFigureOut">
              <a:rPr lang="en-US" smtClean="0"/>
              <a:t>9/6/2017</a:t>
            </a:fld>
            <a:endParaRPr lang="en-US"/>
          </a:p>
        </p:txBody>
      </p:sp>
      <p:sp>
        <p:nvSpPr>
          <p:cNvPr id="5" name="Footer Placeholder 4">
            <a:extLst>
              <a:ext uri="{FF2B5EF4-FFF2-40B4-BE49-F238E27FC236}">
                <a16:creationId xmlns:a16="http://schemas.microsoft.com/office/drawing/2014/main" id="{39253594-2899-4009-8B05-8CED75567C6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975CD68-822F-499E-9A88-EA01BD7CF52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DD379C-AA5F-40A0-8393-373046D8EB6C}" type="slidenum">
              <a:rPr lang="en-US" smtClean="0"/>
              <a:t>‹#›</a:t>
            </a:fld>
            <a:endParaRPr lang="en-US"/>
          </a:p>
        </p:txBody>
      </p:sp>
    </p:spTree>
    <p:extLst>
      <p:ext uri="{BB962C8B-B14F-4D97-AF65-F5344CB8AC3E}">
        <p14:creationId xmlns:p14="http://schemas.microsoft.com/office/powerpoint/2010/main" val="35887090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14.jpeg"/></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6.xml"/><Relationship Id="rId1" Type="http://schemas.openxmlformats.org/officeDocument/2006/relationships/slideLayout" Target="../slideLayouts/slideLayout4.xml"/><Relationship Id="rId5" Type="http://schemas.openxmlformats.org/officeDocument/2006/relationships/image" Target="../media/image20.jpeg"/><Relationship Id="rId4" Type="http://schemas.openxmlformats.org/officeDocument/2006/relationships/image" Target="../media/image19.jpeg"/></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24.jpg"/></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hyperlink" Target="mailto:eric.hickey@state.ma.us" TargetMode="External"/><Relationship Id="rId2" Type="http://schemas.openxmlformats.org/officeDocument/2006/relationships/notesSlide" Target="../notesSlides/notesSlide28.xml"/><Relationship Id="rId1" Type="http://schemas.openxmlformats.org/officeDocument/2006/relationships/slideLayout" Target="../slideLayouts/slideLayout4.xml"/><Relationship Id="rId5" Type="http://schemas.openxmlformats.org/officeDocument/2006/relationships/image" Target="../media/image24.jpg"/><Relationship Id="rId4" Type="http://schemas.openxmlformats.org/officeDocument/2006/relationships/image" Target="../media/image23.jp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4B12B7-5CF6-434E-9974-BB2DF1ED9E2D}"/>
              </a:ext>
            </a:extLst>
          </p:cNvPr>
          <p:cNvSpPr>
            <a:spLocks noGrp="1"/>
          </p:cNvSpPr>
          <p:nvPr>
            <p:ph type="ctrTitle"/>
          </p:nvPr>
        </p:nvSpPr>
        <p:spPr/>
        <p:txBody>
          <a:bodyPr>
            <a:normAutofit fontScale="90000"/>
          </a:bodyPr>
          <a:lstStyle/>
          <a:p>
            <a:r>
              <a:rPr lang="en-US" b="1" dirty="0"/>
              <a:t>Conducting Vibrio Illness Investigations and Trace Backs in Massachusetts</a:t>
            </a:r>
          </a:p>
        </p:txBody>
      </p:sp>
      <p:sp>
        <p:nvSpPr>
          <p:cNvPr id="3" name="Subtitle 2">
            <a:extLst>
              <a:ext uri="{FF2B5EF4-FFF2-40B4-BE49-F238E27FC236}">
                <a16:creationId xmlns:a16="http://schemas.microsoft.com/office/drawing/2014/main" id="{3494FE99-467A-41CE-83AF-A0539EFC7FDD}"/>
              </a:ext>
            </a:extLst>
          </p:cNvPr>
          <p:cNvSpPr>
            <a:spLocks noGrp="1"/>
          </p:cNvSpPr>
          <p:nvPr>
            <p:ph type="subTitle" idx="1"/>
          </p:nvPr>
        </p:nvSpPr>
        <p:spPr/>
        <p:txBody>
          <a:bodyPr>
            <a:normAutofit fontScale="92500" lnSpcReduction="20000"/>
          </a:bodyPr>
          <a:lstStyle/>
          <a:p>
            <a:r>
              <a:rPr lang="en-US" sz="3000" b="1" dirty="0"/>
              <a:t>National Vibrio </a:t>
            </a:r>
            <a:r>
              <a:rPr lang="en-US" sz="3000" b="1" i="1" dirty="0" err="1"/>
              <a:t>parahaemolyticus</a:t>
            </a:r>
            <a:r>
              <a:rPr lang="en-US" sz="3000" b="1" dirty="0"/>
              <a:t> Workshop </a:t>
            </a:r>
          </a:p>
          <a:p>
            <a:r>
              <a:rPr lang="en-US" sz="2600" dirty="0"/>
              <a:t>Interstate Shellfish Sanitation Conference</a:t>
            </a:r>
          </a:p>
          <a:p>
            <a:r>
              <a:rPr lang="en-US" sz="2600" dirty="0"/>
              <a:t>Sheraton Inner Harbor - Baltimore, Maryland </a:t>
            </a:r>
          </a:p>
          <a:p>
            <a:r>
              <a:rPr lang="en-US" sz="2600" dirty="0"/>
              <a:t>September 6, 2017 </a:t>
            </a:r>
          </a:p>
        </p:txBody>
      </p:sp>
    </p:spTree>
    <p:extLst>
      <p:ext uri="{BB962C8B-B14F-4D97-AF65-F5344CB8AC3E}">
        <p14:creationId xmlns:p14="http://schemas.microsoft.com/office/powerpoint/2010/main" val="27601978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491264-ED8C-49AF-AEF9-D663AA756E78}"/>
              </a:ext>
            </a:extLst>
          </p:cNvPr>
          <p:cNvSpPr>
            <a:spLocks noGrp="1"/>
          </p:cNvSpPr>
          <p:nvPr>
            <p:ph type="title"/>
          </p:nvPr>
        </p:nvSpPr>
        <p:spPr/>
        <p:txBody>
          <a:bodyPr>
            <a:normAutofit/>
          </a:bodyPr>
          <a:lstStyle/>
          <a:p>
            <a:pPr algn="ctr"/>
            <a:r>
              <a:rPr lang="en-US" dirty="0"/>
              <a:t>Retail Trace Back and Investigation</a:t>
            </a:r>
          </a:p>
        </p:txBody>
      </p:sp>
      <p:pic>
        <p:nvPicPr>
          <p:cNvPr id="5" name="Content Placeholder 4">
            <a:extLst>
              <a:ext uri="{FF2B5EF4-FFF2-40B4-BE49-F238E27FC236}">
                <a16:creationId xmlns:a16="http://schemas.microsoft.com/office/drawing/2014/main" id="{8335FFA3-D629-4F24-B5A7-0D577A8762EB}"/>
              </a:ext>
            </a:extLst>
          </p:cNvPr>
          <p:cNvPicPr>
            <a:picLocks noGrp="1" noChangeAspect="1"/>
          </p:cNvPicPr>
          <p:nvPr>
            <p:ph idx="1"/>
          </p:nvPr>
        </p:nvPicPr>
        <p:blipFill>
          <a:blip r:embed="rId3"/>
          <a:stretch>
            <a:fillRect/>
          </a:stretch>
        </p:blipFill>
        <p:spPr>
          <a:xfrm>
            <a:off x="2855695" y="1943715"/>
            <a:ext cx="6480610" cy="4115157"/>
          </a:xfrm>
          <a:prstGeom prst="rect">
            <a:avLst/>
          </a:prstGeom>
        </p:spPr>
      </p:pic>
    </p:spTree>
    <p:extLst>
      <p:ext uri="{BB962C8B-B14F-4D97-AF65-F5344CB8AC3E}">
        <p14:creationId xmlns:p14="http://schemas.microsoft.com/office/powerpoint/2010/main" val="4217576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t>2013 FDA Food Code Requirements</a:t>
            </a:r>
          </a:p>
        </p:txBody>
      </p:sp>
      <p:sp>
        <p:nvSpPr>
          <p:cNvPr id="3" name="Content Placeholder 2"/>
          <p:cNvSpPr>
            <a:spLocks noGrp="1"/>
          </p:cNvSpPr>
          <p:nvPr>
            <p:ph idx="1"/>
          </p:nvPr>
        </p:nvSpPr>
        <p:spPr/>
        <p:txBody>
          <a:bodyPr>
            <a:normAutofit/>
          </a:bodyPr>
          <a:lstStyle/>
          <a:p>
            <a:r>
              <a:rPr lang="en-US" b="1" i="1" dirty="0"/>
              <a:t>Specifications for Receiving</a:t>
            </a:r>
          </a:p>
          <a:p>
            <a:pPr lvl="1"/>
            <a:r>
              <a:rPr lang="en-US" b="1" dirty="0"/>
              <a:t>3-202-11  Temperature</a:t>
            </a:r>
          </a:p>
          <a:p>
            <a:pPr lvl="1"/>
            <a:r>
              <a:rPr lang="en-US" b="1" dirty="0"/>
              <a:t>3-202.18  </a:t>
            </a:r>
            <a:r>
              <a:rPr lang="en-US" b="1" dirty="0" err="1"/>
              <a:t>Shellstock</a:t>
            </a:r>
            <a:r>
              <a:rPr lang="en-US" b="1" dirty="0"/>
              <a:t> Identification.</a:t>
            </a:r>
          </a:p>
          <a:p>
            <a:pPr lvl="1"/>
            <a:r>
              <a:rPr lang="en-US" b="1" dirty="0"/>
              <a:t>3-202.19  </a:t>
            </a:r>
            <a:r>
              <a:rPr lang="en-US" b="1" dirty="0" err="1"/>
              <a:t>Shellstock</a:t>
            </a:r>
            <a:r>
              <a:rPr lang="en-US" b="1" dirty="0"/>
              <a:t>, Condition.</a:t>
            </a:r>
          </a:p>
          <a:p>
            <a:pPr marL="457200" lvl="1" indent="0">
              <a:buNone/>
            </a:pPr>
            <a:endParaRPr lang="en-US" b="1" dirty="0"/>
          </a:p>
          <a:p>
            <a:r>
              <a:rPr lang="en-US" b="1" i="1" dirty="0"/>
              <a:t>Original Containers and Records</a:t>
            </a:r>
          </a:p>
          <a:p>
            <a:pPr lvl="1"/>
            <a:r>
              <a:rPr lang="en-US" b="1" dirty="0"/>
              <a:t>3-203.11  Molluscan Shellfish, Original Container.</a:t>
            </a:r>
          </a:p>
          <a:p>
            <a:pPr lvl="1"/>
            <a:r>
              <a:rPr lang="en-US" b="1" dirty="0"/>
              <a:t>3-203.12  </a:t>
            </a:r>
            <a:r>
              <a:rPr lang="en-US" b="1" dirty="0" err="1"/>
              <a:t>Shellstock</a:t>
            </a:r>
            <a:r>
              <a:rPr lang="en-US" b="1" dirty="0"/>
              <a:t>, Maintaining Identification.</a:t>
            </a:r>
          </a:p>
          <a:p>
            <a:endParaRPr lang="en-US" dirty="0"/>
          </a:p>
        </p:txBody>
      </p:sp>
    </p:spTree>
    <p:extLst>
      <p:ext uri="{BB962C8B-B14F-4D97-AF65-F5344CB8AC3E}">
        <p14:creationId xmlns:p14="http://schemas.microsoft.com/office/powerpoint/2010/main" val="22188253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336A89-0DA9-40F4-8ABC-E83ECA9016BD}"/>
              </a:ext>
            </a:extLst>
          </p:cNvPr>
          <p:cNvSpPr>
            <a:spLocks noGrp="1"/>
          </p:cNvSpPr>
          <p:nvPr>
            <p:ph type="title"/>
          </p:nvPr>
        </p:nvSpPr>
        <p:spPr/>
        <p:txBody>
          <a:bodyPr/>
          <a:lstStyle/>
          <a:p>
            <a:pPr algn="ctr"/>
            <a:r>
              <a:rPr lang="en-US" dirty="0"/>
              <a:t>Properly Identified Containers</a:t>
            </a:r>
          </a:p>
        </p:txBody>
      </p:sp>
      <p:pic>
        <p:nvPicPr>
          <p:cNvPr id="5" name="Picture 2" descr="C:\Users\scrice\Pictures\oysters_with_identification_tag_2.jpg">
            <a:extLst>
              <a:ext uri="{FF2B5EF4-FFF2-40B4-BE49-F238E27FC236}">
                <a16:creationId xmlns:a16="http://schemas.microsoft.com/office/drawing/2014/main" id="{BA334EE5-9FBD-46E7-A5E7-12EE1406E186}"/>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6172200" y="2058194"/>
            <a:ext cx="5181600" cy="38862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K:\Bureau\FPP\Photo - Seafood Unit\Oyster Co 8-21-12\Oyster Co 8-21-12 001.jpg">
            <a:extLst>
              <a:ext uri="{FF2B5EF4-FFF2-40B4-BE49-F238E27FC236}">
                <a16:creationId xmlns:a16="http://schemas.microsoft.com/office/drawing/2014/main" id="{7628F2AB-7743-40CC-91E8-5914FFF8DC7B}"/>
              </a:ext>
            </a:extLst>
          </p:cNvPr>
          <p:cNvPicPr>
            <a:picLocks noGrp="1" noChangeAspect="1" noChangeArrowheads="1"/>
          </p:cNvPicPr>
          <p:nvPr>
            <p:ph sz="half" idx="1"/>
          </p:nvPr>
        </p:nvPicPr>
        <p:blipFill>
          <a:blip r:embed="rId4" cstate="print">
            <a:extLst>
              <a:ext uri="{28A0092B-C50C-407E-A947-70E740481C1C}">
                <a14:useLocalDpi xmlns:a14="http://schemas.microsoft.com/office/drawing/2010/main" val="0"/>
              </a:ext>
            </a:extLst>
          </a:blip>
          <a:srcRect/>
          <a:stretch>
            <a:fillRect/>
          </a:stretch>
        </p:blipFill>
        <p:spPr bwMode="auto">
          <a:xfrm>
            <a:off x="1494632" y="1825625"/>
            <a:ext cx="3868735"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79370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scrice\Desktop\photos\oyster school shellfish tags\Oysters_Oyster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276225"/>
            <a:ext cx="8610600" cy="6305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16687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Approved Source?</a:t>
            </a: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514601" y="1600201"/>
            <a:ext cx="7315200" cy="4525963"/>
          </a:xfrm>
        </p:spPr>
      </p:pic>
    </p:spTree>
    <p:extLst>
      <p:ext uri="{BB962C8B-B14F-4D97-AF65-F5344CB8AC3E}">
        <p14:creationId xmlns:p14="http://schemas.microsoft.com/office/powerpoint/2010/main" val="28132830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981200" y="685800"/>
            <a:ext cx="8229600" cy="731838"/>
          </a:xfrm>
        </p:spPr>
        <p:txBody>
          <a:bodyPr anchor="t">
            <a:normAutofit fontScale="90000"/>
          </a:bodyPr>
          <a:lstStyle/>
          <a:p>
            <a:pPr algn="ctr"/>
            <a:r>
              <a:rPr lang="en-US" sz="4000" dirty="0"/>
              <a:t>Date on Back of Tag When Last Oyster Sold</a:t>
            </a:r>
            <a:br>
              <a:rPr lang="en-US" dirty="0"/>
            </a:br>
            <a:endParaRPr lang="en-US" dirty="0"/>
          </a:p>
        </p:txBody>
      </p:sp>
      <p:pic>
        <p:nvPicPr>
          <p:cNvPr id="2050" name="Picture 2" descr="C:\Users\scrice\Desktop\photos\oyster school shellfish tags\IMG_0400.JPG"/>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tretch>
            <a:fillRect/>
          </a:stretch>
        </p:blipFill>
        <p:spPr bwMode="auto">
          <a:xfrm>
            <a:off x="3078692" y="1600201"/>
            <a:ext cx="6034617" cy="4525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88170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Wholesale Vibrio </a:t>
            </a:r>
            <a:r>
              <a:rPr lang="en-US" dirty="0" err="1"/>
              <a:t>Traceback</a:t>
            </a:r>
            <a:endParaRPr lang="en-US" dirty="0"/>
          </a:p>
        </p:txBody>
      </p:sp>
      <p:sp>
        <p:nvSpPr>
          <p:cNvPr id="4" name="Content Placeholder 3"/>
          <p:cNvSpPr>
            <a:spLocks noGrp="1"/>
          </p:cNvSpPr>
          <p:nvPr>
            <p:ph sz="half" idx="1"/>
          </p:nvPr>
        </p:nvSpPr>
        <p:spPr/>
        <p:txBody>
          <a:bodyPr/>
          <a:lstStyle/>
          <a:p>
            <a:endParaRPr lang="en-US" dirty="0"/>
          </a:p>
        </p:txBody>
      </p:sp>
      <p:sp>
        <p:nvSpPr>
          <p:cNvPr id="5" name="Content Placeholder 4"/>
          <p:cNvSpPr>
            <a:spLocks noGrp="1"/>
          </p:cNvSpPr>
          <p:nvPr>
            <p:ph sz="half" idx="2"/>
          </p:nvPr>
        </p:nvSpPr>
        <p:spPr/>
        <p:txBody>
          <a:bodyPr/>
          <a:lstStyle/>
          <a:p>
            <a:endParaRPr lang="en-US"/>
          </a:p>
        </p:txBody>
      </p:sp>
      <p:pic>
        <p:nvPicPr>
          <p:cNvPr id="6146" name="Picture 2" descr="C:\Users\scrice\Pictures\pallet of oyster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34100" y="1600200"/>
            <a:ext cx="4152900" cy="4572000"/>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descr="C:\Users\scrice\Pictures\oysters in coole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1200" y="1600200"/>
            <a:ext cx="4038600" cy="45720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scrice\Pictures\shellfish tags.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34100" y="1600201"/>
            <a:ext cx="4076700" cy="4572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74846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2017 MA </a:t>
            </a:r>
            <a:r>
              <a:rPr lang="en-US" dirty="0" err="1"/>
              <a:t>Vp</a:t>
            </a:r>
            <a:r>
              <a:rPr lang="en-US" dirty="0"/>
              <a:t> Control Plan</a:t>
            </a: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rot="5400000">
            <a:off x="3217718" y="1887684"/>
            <a:ext cx="5410201" cy="4530436"/>
          </a:xfrm>
        </p:spPr>
      </p:pic>
    </p:spTree>
    <p:extLst>
      <p:ext uri="{BB962C8B-B14F-4D97-AF65-F5344CB8AC3E}">
        <p14:creationId xmlns:p14="http://schemas.microsoft.com/office/powerpoint/2010/main" val="38829782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scrice\Desktop\photos\oyster school shellfish tags\IMG_040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76949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Oyster School 2017</a:t>
            </a:r>
          </a:p>
        </p:txBody>
      </p:sp>
      <p:pic>
        <p:nvPicPr>
          <p:cNvPr id="8" name="Content Placeholder 7"/>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2209800" y="1600200"/>
            <a:ext cx="3733800" cy="4495800"/>
          </a:xfrm>
        </p:spPr>
      </p:pic>
      <p:pic>
        <p:nvPicPr>
          <p:cNvPr id="9" name="Content Placeholder 8"/>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6248401" y="1600200"/>
            <a:ext cx="3886200" cy="4419600"/>
          </a:xfrm>
        </p:spPr>
      </p:pic>
    </p:spTree>
    <p:extLst>
      <p:ext uri="{BB962C8B-B14F-4D97-AF65-F5344CB8AC3E}">
        <p14:creationId xmlns:p14="http://schemas.microsoft.com/office/powerpoint/2010/main" val="4894206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274638"/>
            <a:ext cx="8839200" cy="639763"/>
          </a:xfrm>
        </p:spPr>
        <p:txBody>
          <a:bodyPr>
            <a:normAutofit fontScale="90000"/>
          </a:bodyPr>
          <a:lstStyle/>
          <a:p>
            <a:r>
              <a:rPr lang="en-US" sz="3100" dirty="0"/>
              <a:t>Confirmed </a:t>
            </a:r>
            <a:r>
              <a:rPr lang="en-US" sz="3100" i="1" dirty="0"/>
              <a:t>Vibrio C</a:t>
            </a:r>
            <a:r>
              <a:rPr lang="en-US" sz="3100" dirty="0"/>
              <a:t>ases in Massachusetts by Species </a:t>
            </a:r>
            <a:br>
              <a:rPr lang="en-US" dirty="0"/>
            </a:br>
            <a:r>
              <a:rPr lang="en-US" sz="2200" dirty="0"/>
              <a:t>May 1 – October 31</a:t>
            </a:r>
            <a:endParaRPr lang="en-US" dirty="0"/>
          </a:p>
        </p:txBody>
      </p:sp>
      <p:graphicFrame>
        <p:nvGraphicFramePr>
          <p:cNvPr id="5" name="Content Placeholder 5"/>
          <p:cNvGraphicFramePr>
            <a:graphicFrameLocks noGrp="1"/>
          </p:cNvGraphicFramePr>
          <p:nvPr>
            <p:ph idx="1"/>
            <p:extLst/>
          </p:nvPr>
        </p:nvGraphicFramePr>
        <p:xfrm>
          <a:off x="1981200" y="1143001"/>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a:spLocks noChangeArrowheads="1"/>
          </p:cNvSpPr>
          <p:nvPr/>
        </p:nvSpPr>
        <p:spPr bwMode="auto">
          <a:xfrm>
            <a:off x="7864188" y="5791200"/>
            <a:ext cx="2747868"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F2F2F2"/>
              </a:buClr>
              <a:buSzPct val="70000"/>
              <a:buFont typeface="Arial" charset="0"/>
              <a:buChar char="•"/>
              <a:defRPr sz="3200">
                <a:solidFill>
                  <a:schemeClr val="bg1"/>
                </a:solidFill>
                <a:latin typeface="Calibri" pitchFamily="34" charset="0"/>
                <a:cs typeface="Segoe UI" pitchFamily="34" charset="0"/>
              </a:defRPr>
            </a:lvl1pPr>
            <a:lvl2pPr marL="742950" indent="-285750" eaLnBrk="0" hangingPunct="0">
              <a:spcBef>
                <a:spcPct val="20000"/>
              </a:spcBef>
              <a:buClr>
                <a:srgbClr val="F2F2F2"/>
              </a:buClr>
              <a:buSzPct val="70000"/>
              <a:buFont typeface="Arial" charset="0"/>
              <a:buChar char="•"/>
              <a:defRPr sz="2800">
                <a:solidFill>
                  <a:schemeClr val="bg1"/>
                </a:solidFill>
                <a:latin typeface="Calibri" pitchFamily="34" charset="0"/>
                <a:cs typeface="Segoe UI" pitchFamily="34" charset="0"/>
              </a:defRPr>
            </a:lvl2pPr>
            <a:lvl3pPr marL="1143000" indent="-228600" eaLnBrk="0" hangingPunct="0">
              <a:spcBef>
                <a:spcPct val="20000"/>
              </a:spcBef>
              <a:buClr>
                <a:srgbClr val="F2F2F2"/>
              </a:buClr>
              <a:buSzPct val="70000"/>
              <a:buFont typeface="Arial" charset="0"/>
              <a:buChar char="•"/>
              <a:defRPr sz="2400">
                <a:solidFill>
                  <a:schemeClr val="bg1"/>
                </a:solidFill>
                <a:latin typeface="Calibri" pitchFamily="34" charset="0"/>
                <a:cs typeface="Segoe UI" pitchFamily="34" charset="0"/>
              </a:defRPr>
            </a:lvl3pPr>
            <a:lvl4pPr marL="1600200" indent="-228600" eaLnBrk="0" hangingPunct="0">
              <a:spcBef>
                <a:spcPct val="20000"/>
              </a:spcBef>
              <a:buClr>
                <a:srgbClr val="F2F2F2"/>
              </a:buClr>
              <a:buSzPct val="70000"/>
              <a:buFont typeface="Arial" charset="0"/>
              <a:buChar char="•"/>
              <a:defRPr sz="2000">
                <a:solidFill>
                  <a:schemeClr val="bg1"/>
                </a:solidFill>
                <a:latin typeface="Calibri" pitchFamily="34" charset="0"/>
                <a:cs typeface="Segoe UI" pitchFamily="34" charset="0"/>
              </a:defRPr>
            </a:lvl4pPr>
            <a:lvl5pPr marL="2057400" indent="-228600" eaLnBrk="0" hangingPunct="0">
              <a:spcBef>
                <a:spcPct val="20000"/>
              </a:spcBef>
              <a:buClr>
                <a:srgbClr val="F2F2F2"/>
              </a:buClr>
              <a:buSzPct val="70000"/>
              <a:buFont typeface="Arial" charset="0"/>
              <a:buChar char="•"/>
              <a:defRPr sz="2000">
                <a:solidFill>
                  <a:schemeClr val="bg1"/>
                </a:solidFill>
                <a:latin typeface="Calibri" pitchFamily="34" charset="0"/>
                <a:cs typeface="Segoe UI" pitchFamily="34" charset="0"/>
              </a:defRPr>
            </a:lvl5pPr>
            <a:lvl6pPr marL="2514600" indent="-228600" eaLnBrk="0" fontAlgn="base" hangingPunct="0">
              <a:spcBef>
                <a:spcPct val="20000"/>
              </a:spcBef>
              <a:spcAft>
                <a:spcPct val="0"/>
              </a:spcAft>
              <a:buClr>
                <a:srgbClr val="F2F2F2"/>
              </a:buClr>
              <a:buSzPct val="70000"/>
              <a:buFont typeface="Arial" charset="0"/>
              <a:buChar char="•"/>
              <a:defRPr sz="2000">
                <a:solidFill>
                  <a:schemeClr val="bg1"/>
                </a:solidFill>
                <a:latin typeface="Calibri" pitchFamily="34" charset="0"/>
                <a:cs typeface="Segoe UI" pitchFamily="34" charset="0"/>
              </a:defRPr>
            </a:lvl6pPr>
            <a:lvl7pPr marL="2971800" indent="-228600" eaLnBrk="0" fontAlgn="base" hangingPunct="0">
              <a:spcBef>
                <a:spcPct val="20000"/>
              </a:spcBef>
              <a:spcAft>
                <a:spcPct val="0"/>
              </a:spcAft>
              <a:buClr>
                <a:srgbClr val="F2F2F2"/>
              </a:buClr>
              <a:buSzPct val="70000"/>
              <a:buFont typeface="Arial" charset="0"/>
              <a:buChar char="•"/>
              <a:defRPr sz="2000">
                <a:solidFill>
                  <a:schemeClr val="bg1"/>
                </a:solidFill>
                <a:latin typeface="Calibri" pitchFamily="34" charset="0"/>
                <a:cs typeface="Segoe UI" pitchFamily="34" charset="0"/>
              </a:defRPr>
            </a:lvl7pPr>
            <a:lvl8pPr marL="3429000" indent="-228600" eaLnBrk="0" fontAlgn="base" hangingPunct="0">
              <a:spcBef>
                <a:spcPct val="20000"/>
              </a:spcBef>
              <a:spcAft>
                <a:spcPct val="0"/>
              </a:spcAft>
              <a:buClr>
                <a:srgbClr val="F2F2F2"/>
              </a:buClr>
              <a:buSzPct val="70000"/>
              <a:buFont typeface="Arial" charset="0"/>
              <a:buChar char="•"/>
              <a:defRPr sz="2000">
                <a:solidFill>
                  <a:schemeClr val="bg1"/>
                </a:solidFill>
                <a:latin typeface="Calibri" pitchFamily="34" charset="0"/>
                <a:cs typeface="Segoe UI" pitchFamily="34" charset="0"/>
              </a:defRPr>
            </a:lvl8pPr>
            <a:lvl9pPr marL="3886200" indent="-228600" eaLnBrk="0" fontAlgn="base" hangingPunct="0">
              <a:spcBef>
                <a:spcPct val="20000"/>
              </a:spcBef>
              <a:spcAft>
                <a:spcPct val="0"/>
              </a:spcAft>
              <a:buClr>
                <a:srgbClr val="F2F2F2"/>
              </a:buClr>
              <a:buSzPct val="70000"/>
              <a:buFont typeface="Arial" charset="0"/>
              <a:buChar char="•"/>
              <a:defRPr sz="2000">
                <a:solidFill>
                  <a:schemeClr val="bg1"/>
                </a:solidFill>
                <a:latin typeface="Calibri" pitchFamily="34" charset="0"/>
                <a:cs typeface="Segoe UI" pitchFamily="34" charset="0"/>
              </a:defRPr>
            </a:lvl9pPr>
          </a:lstStyle>
          <a:p>
            <a:pPr eaLnBrk="1" hangingPunct="1">
              <a:spcBef>
                <a:spcPct val="0"/>
              </a:spcBef>
              <a:buClrTx/>
              <a:buSzTx/>
              <a:buFontTx/>
              <a:buNone/>
            </a:pPr>
            <a:r>
              <a:rPr lang="en-US" altLang="en-US" sz="1050" dirty="0">
                <a:latin typeface="Arial" charset="0"/>
              </a:rPr>
              <a:t>Data current as of June 8, 2017</a:t>
            </a:r>
          </a:p>
          <a:p>
            <a:pPr eaLnBrk="1" hangingPunct="1">
              <a:spcBef>
                <a:spcPct val="0"/>
              </a:spcBef>
              <a:buClrTx/>
              <a:buSzTx/>
              <a:buFontTx/>
              <a:buNone/>
            </a:pPr>
            <a:r>
              <a:rPr lang="en-US" altLang="en-US" sz="1050" dirty="0">
                <a:latin typeface="Arial" charset="0"/>
              </a:rPr>
              <a:t>Data source: Bureau of Infectious Disease.</a:t>
            </a:r>
          </a:p>
        </p:txBody>
      </p:sp>
    </p:spTree>
    <p:extLst>
      <p:ext uri="{BB962C8B-B14F-4D97-AF65-F5344CB8AC3E}">
        <p14:creationId xmlns:p14="http://schemas.microsoft.com/office/powerpoint/2010/main" val="4137878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graphicEl>
                                              <a:chart seriesIdx="-3" categoryIdx="-3" bldStep="gridLegend"/>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graphicEl>
                                              <a:chart seriesIdx="-4" categoryIdx="0" bldStep="category"/>
                                            </p:graphicEl>
                                          </p:spTgt>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grpId="0" nodeType="afterEffect">
                                  <p:stCondLst>
                                    <p:cond delay="500"/>
                                  </p:stCondLst>
                                  <p:childTnLst>
                                    <p:set>
                                      <p:cBhvr>
                                        <p:cTn id="13" dur="1" fill="hold">
                                          <p:stCondLst>
                                            <p:cond delay="0"/>
                                          </p:stCondLst>
                                        </p:cTn>
                                        <p:tgtEl>
                                          <p:spTgt spid="5">
                                            <p:graphicEl>
                                              <a:chart seriesIdx="-4" categoryIdx="1" bldStep="category"/>
                                            </p:graphicEl>
                                          </p:spTgt>
                                        </p:tgtEl>
                                        <p:attrNameLst>
                                          <p:attrName>style.visibility</p:attrName>
                                        </p:attrNameLst>
                                      </p:cBhvr>
                                      <p:to>
                                        <p:strVal val="visible"/>
                                      </p:to>
                                    </p:set>
                                  </p:childTnLst>
                                </p:cTn>
                              </p:par>
                            </p:childTnLst>
                          </p:cTn>
                        </p:par>
                        <p:par>
                          <p:cTn id="14" fill="hold">
                            <p:stCondLst>
                              <p:cond delay="500"/>
                            </p:stCondLst>
                            <p:childTnLst>
                              <p:par>
                                <p:cTn id="15" presetID="1" presetClass="entr" presetSubtype="0" fill="hold" grpId="0" nodeType="afterEffect">
                                  <p:stCondLst>
                                    <p:cond delay="500"/>
                                  </p:stCondLst>
                                  <p:childTnLst>
                                    <p:set>
                                      <p:cBhvr>
                                        <p:cTn id="16" dur="1" fill="hold">
                                          <p:stCondLst>
                                            <p:cond delay="0"/>
                                          </p:stCondLst>
                                        </p:cTn>
                                        <p:tgtEl>
                                          <p:spTgt spid="5">
                                            <p:graphicEl>
                                              <a:chart seriesIdx="-4" categoryIdx="2" bldStep="category"/>
                                            </p:graphicEl>
                                          </p:spTgt>
                                        </p:tgtEl>
                                        <p:attrNameLst>
                                          <p:attrName>style.visibility</p:attrName>
                                        </p:attrNameLst>
                                      </p:cBhvr>
                                      <p:to>
                                        <p:strVal val="visible"/>
                                      </p:to>
                                    </p:set>
                                  </p:childTnLst>
                                </p:cTn>
                              </p:par>
                            </p:childTnLst>
                          </p:cTn>
                        </p:par>
                        <p:par>
                          <p:cTn id="17" fill="hold">
                            <p:stCondLst>
                              <p:cond delay="1000"/>
                            </p:stCondLst>
                            <p:childTnLst>
                              <p:par>
                                <p:cTn id="18" presetID="1" presetClass="entr" presetSubtype="0" fill="hold" grpId="0" nodeType="afterEffect">
                                  <p:stCondLst>
                                    <p:cond delay="500"/>
                                  </p:stCondLst>
                                  <p:childTnLst>
                                    <p:set>
                                      <p:cBhvr>
                                        <p:cTn id="19" dur="1" fill="hold">
                                          <p:stCondLst>
                                            <p:cond delay="0"/>
                                          </p:stCondLst>
                                        </p:cTn>
                                        <p:tgtEl>
                                          <p:spTgt spid="5">
                                            <p:graphicEl>
                                              <a:chart seriesIdx="-4" categoryIdx="3" bldStep="category"/>
                                            </p:graphicEl>
                                          </p:spTgt>
                                        </p:tgtEl>
                                        <p:attrNameLst>
                                          <p:attrName>style.visibility</p:attrName>
                                        </p:attrNameLst>
                                      </p:cBhvr>
                                      <p:to>
                                        <p:strVal val="visible"/>
                                      </p:to>
                                    </p:set>
                                  </p:childTnLst>
                                </p:cTn>
                              </p:par>
                            </p:childTnLst>
                          </p:cTn>
                        </p:par>
                        <p:par>
                          <p:cTn id="20" fill="hold">
                            <p:stCondLst>
                              <p:cond delay="1500"/>
                            </p:stCondLst>
                            <p:childTnLst>
                              <p:par>
                                <p:cTn id="21" presetID="1" presetClass="entr" presetSubtype="0" fill="hold" grpId="0" nodeType="afterEffect">
                                  <p:stCondLst>
                                    <p:cond delay="500"/>
                                  </p:stCondLst>
                                  <p:childTnLst>
                                    <p:set>
                                      <p:cBhvr>
                                        <p:cTn id="22" dur="1" fill="hold">
                                          <p:stCondLst>
                                            <p:cond delay="0"/>
                                          </p:stCondLst>
                                        </p:cTn>
                                        <p:tgtEl>
                                          <p:spTgt spid="5">
                                            <p:graphicEl>
                                              <a:chart seriesIdx="-4" categoryIdx="4" bldStep="category"/>
                                            </p:graphicEl>
                                          </p:spTgt>
                                        </p:tgtEl>
                                        <p:attrNameLst>
                                          <p:attrName>style.visibility</p:attrName>
                                        </p:attrNameLst>
                                      </p:cBhvr>
                                      <p:to>
                                        <p:strVal val="visible"/>
                                      </p:to>
                                    </p:set>
                                  </p:childTnLst>
                                </p:cTn>
                              </p:par>
                            </p:childTnLst>
                          </p:cTn>
                        </p:par>
                        <p:par>
                          <p:cTn id="23" fill="hold">
                            <p:stCondLst>
                              <p:cond delay="2000"/>
                            </p:stCondLst>
                            <p:childTnLst>
                              <p:par>
                                <p:cTn id="24" presetID="1" presetClass="entr" presetSubtype="0" fill="hold" grpId="0" nodeType="afterEffect">
                                  <p:stCondLst>
                                    <p:cond delay="500"/>
                                  </p:stCondLst>
                                  <p:childTnLst>
                                    <p:set>
                                      <p:cBhvr>
                                        <p:cTn id="25" dur="1" fill="hold">
                                          <p:stCondLst>
                                            <p:cond delay="0"/>
                                          </p:stCondLst>
                                        </p:cTn>
                                        <p:tgtEl>
                                          <p:spTgt spid="5">
                                            <p:graphicEl>
                                              <a:chart seriesIdx="-4" categoryIdx="5" bldStep="category"/>
                                            </p:graphicEl>
                                          </p:spTgt>
                                        </p:tgtEl>
                                        <p:attrNameLst>
                                          <p:attrName>style.visibility</p:attrName>
                                        </p:attrNameLst>
                                      </p:cBhvr>
                                      <p:to>
                                        <p:strVal val="visible"/>
                                      </p:to>
                                    </p:set>
                                  </p:childTnLst>
                                </p:cTn>
                              </p:par>
                            </p:childTnLst>
                          </p:cTn>
                        </p:par>
                        <p:par>
                          <p:cTn id="26" fill="hold">
                            <p:stCondLst>
                              <p:cond delay="2500"/>
                            </p:stCondLst>
                            <p:childTnLst>
                              <p:par>
                                <p:cTn id="27" presetID="1" presetClass="entr" presetSubtype="0" fill="hold" grpId="0" nodeType="afterEffect">
                                  <p:stCondLst>
                                    <p:cond delay="500"/>
                                  </p:stCondLst>
                                  <p:childTnLst>
                                    <p:set>
                                      <p:cBhvr>
                                        <p:cTn id="28" dur="1" fill="hold">
                                          <p:stCondLst>
                                            <p:cond delay="0"/>
                                          </p:stCondLst>
                                        </p:cTn>
                                        <p:tgtEl>
                                          <p:spTgt spid="5">
                                            <p:graphicEl>
                                              <a:chart seriesIdx="-4" categoryIdx="6" bldStep="category"/>
                                            </p:graphicEl>
                                          </p:spTgt>
                                        </p:tgtEl>
                                        <p:attrNameLst>
                                          <p:attrName>style.visibility</p:attrName>
                                        </p:attrNameLst>
                                      </p:cBhvr>
                                      <p:to>
                                        <p:strVal val="visible"/>
                                      </p:to>
                                    </p:set>
                                  </p:childTnLst>
                                </p:cTn>
                              </p:par>
                            </p:childTnLst>
                          </p:cTn>
                        </p:par>
                        <p:par>
                          <p:cTn id="29" fill="hold">
                            <p:stCondLst>
                              <p:cond delay="3000"/>
                            </p:stCondLst>
                            <p:childTnLst>
                              <p:par>
                                <p:cTn id="30" presetID="1" presetClass="entr" presetSubtype="0" fill="hold" grpId="0" nodeType="afterEffect">
                                  <p:stCondLst>
                                    <p:cond delay="500"/>
                                  </p:stCondLst>
                                  <p:childTnLst>
                                    <p:set>
                                      <p:cBhvr>
                                        <p:cTn id="31" dur="1" fill="hold">
                                          <p:stCondLst>
                                            <p:cond delay="0"/>
                                          </p:stCondLst>
                                        </p:cTn>
                                        <p:tgtEl>
                                          <p:spTgt spid="5">
                                            <p:graphicEl>
                                              <a:chart seriesIdx="-4" categoryIdx="7" bldStep="category"/>
                                            </p:graphicEl>
                                          </p:spTgt>
                                        </p:tgtEl>
                                        <p:attrNameLst>
                                          <p:attrName>style.visibility</p:attrName>
                                        </p:attrNameLst>
                                      </p:cBhvr>
                                      <p:to>
                                        <p:strVal val="visible"/>
                                      </p:to>
                                    </p:set>
                                  </p:childTnLst>
                                </p:cTn>
                              </p:par>
                            </p:childTnLst>
                          </p:cTn>
                        </p:par>
                        <p:par>
                          <p:cTn id="32" fill="hold">
                            <p:stCondLst>
                              <p:cond delay="3500"/>
                            </p:stCondLst>
                            <p:childTnLst>
                              <p:par>
                                <p:cTn id="33" presetID="1" presetClass="entr" presetSubtype="0" fill="hold" grpId="0" nodeType="afterEffect">
                                  <p:stCondLst>
                                    <p:cond delay="500"/>
                                  </p:stCondLst>
                                  <p:childTnLst>
                                    <p:set>
                                      <p:cBhvr>
                                        <p:cTn id="34" dur="1" fill="hold">
                                          <p:stCondLst>
                                            <p:cond delay="0"/>
                                          </p:stCondLst>
                                        </p:cTn>
                                        <p:tgtEl>
                                          <p:spTgt spid="5">
                                            <p:graphicEl>
                                              <a:chart seriesIdx="-4" categoryIdx="8" bldStep="category"/>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Chart bld="category"/>
        </p:bldSub>
      </p:bldGraphic>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Study</a:t>
            </a:r>
          </a:p>
        </p:txBody>
      </p:sp>
      <p:sp>
        <p:nvSpPr>
          <p:cNvPr id="3" name="Content Placeholder 2"/>
          <p:cNvSpPr>
            <a:spLocks noGrp="1"/>
          </p:cNvSpPr>
          <p:nvPr>
            <p:ph idx="1"/>
          </p:nvPr>
        </p:nvSpPr>
        <p:spPr/>
        <p:txBody>
          <a:bodyPr/>
          <a:lstStyle/>
          <a:p>
            <a:r>
              <a:rPr lang="en-US" dirty="0"/>
              <a:t>Case ate raw oysters (and Chilean sea bass) at 5:30 PM on July 27, 2017 and became ill at 10:00 pm on 7/28/17. </a:t>
            </a:r>
          </a:p>
          <a:p>
            <a:r>
              <a:rPr lang="en-US" dirty="0"/>
              <a:t>RESTAURANT or EVENT </a:t>
            </a:r>
          </a:p>
          <a:p>
            <a:r>
              <a:rPr lang="en-US" dirty="0"/>
              <a:t>ADDRESS</a:t>
            </a:r>
          </a:p>
          <a:p>
            <a:r>
              <a:rPr lang="en-US" dirty="0"/>
              <a:t>Last 4 of cc</a:t>
            </a:r>
          </a:p>
          <a:p>
            <a:r>
              <a:rPr lang="en-US" dirty="0"/>
              <a:t># of guests</a:t>
            </a:r>
          </a:p>
          <a:p>
            <a:r>
              <a:rPr lang="en-US" dirty="0"/>
              <a:t>Other information</a:t>
            </a:r>
          </a:p>
        </p:txBody>
      </p:sp>
    </p:spTree>
    <p:extLst>
      <p:ext uri="{BB962C8B-B14F-4D97-AF65-F5344CB8AC3E}">
        <p14:creationId xmlns:p14="http://schemas.microsoft.com/office/powerpoint/2010/main" val="16947451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13114" y="-23813"/>
            <a:ext cx="5565775" cy="6907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063418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scrice\Desktop\photos\IMG_049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2676565" y="634477"/>
            <a:ext cx="6823934" cy="55549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7873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scrice\Desktop\photos\IMG_049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2667000" y="685800"/>
            <a:ext cx="6858000" cy="548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41887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scrice\Pictures\shellfish tag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0400" y="0"/>
            <a:ext cx="65532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77029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scrice\Desktop\photos\IMG_049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2684928" y="-1125070"/>
            <a:ext cx="6822141" cy="91440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33962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scrice\Desktop\photos\IMG_049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
            <a:ext cx="9144000" cy="6857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92338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scrice\Desktop\photos\IMG_049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2664759" y="-1140759"/>
            <a:ext cx="6862482" cy="914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41149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2239962"/>
          </a:xfrm>
        </p:spPr>
        <p:txBody>
          <a:bodyPr>
            <a:normAutofit fontScale="90000"/>
          </a:bodyPr>
          <a:lstStyle/>
          <a:p>
            <a:r>
              <a:rPr lang="en-US" dirty="0"/>
              <a:t>Eric M. Hickey</a:t>
            </a:r>
            <a:br>
              <a:rPr lang="en-US" dirty="0"/>
            </a:br>
            <a:r>
              <a:rPr lang="en-US" dirty="0"/>
              <a:t>MA DPH Food Protection Program</a:t>
            </a:r>
            <a:br>
              <a:rPr lang="en-US"/>
            </a:br>
            <a:r>
              <a:rPr lang="en-US">
                <a:hlinkClick r:id="rId3"/>
              </a:rPr>
              <a:t>eric.hickey@</a:t>
            </a:r>
            <a:r>
              <a:rPr lang="en-US" dirty="0">
                <a:hlinkClick r:id="rId3"/>
              </a:rPr>
              <a:t>state.ma</a:t>
            </a:r>
            <a:r>
              <a:rPr lang="en-US">
                <a:hlinkClick r:id="rId3"/>
              </a:rPr>
              <a:t>.us</a:t>
            </a:r>
            <a:r>
              <a:rPr lang="en-US"/>
              <a:t> </a:t>
            </a:r>
            <a:br>
              <a:rPr lang="en-US" dirty="0"/>
            </a:br>
            <a:endParaRPr lang="en-US" dirty="0"/>
          </a:p>
        </p:txBody>
      </p:sp>
      <p:pic>
        <p:nvPicPr>
          <p:cNvPr id="8" name="Content Placeholder 7"/>
          <p:cNvPicPr>
            <a:picLocks noGrp="1" noChangeAspect="1"/>
          </p:cNvPicPr>
          <p:nvPr>
            <p:ph sz="half" idx="1"/>
          </p:nvPr>
        </p:nvPicPr>
        <p:blipFill>
          <a:blip r:embed="rId4">
            <a:extLst>
              <a:ext uri="{28A0092B-C50C-407E-A947-70E740481C1C}">
                <a14:useLocalDpi xmlns:a14="http://schemas.microsoft.com/office/drawing/2010/main" val="0"/>
              </a:ext>
            </a:extLst>
          </a:blip>
          <a:stretch>
            <a:fillRect/>
          </a:stretch>
        </p:blipFill>
        <p:spPr>
          <a:xfrm>
            <a:off x="2209800" y="2133600"/>
            <a:ext cx="3733800" cy="3962400"/>
          </a:xfrm>
        </p:spPr>
      </p:pic>
      <p:pic>
        <p:nvPicPr>
          <p:cNvPr id="9" name="Content Placeholder 8"/>
          <p:cNvPicPr>
            <a:picLocks noGrp="1" noChangeAspect="1"/>
          </p:cNvPicPr>
          <p:nvPr>
            <p:ph sz="half" idx="2"/>
          </p:nvPr>
        </p:nvPicPr>
        <p:blipFill>
          <a:blip r:embed="rId5">
            <a:extLst>
              <a:ext uri="{28A0092B-C50C-407E-A947-70E740481C1C}">
                <a14:useLocalDpi xmlns:a14="http://schemas.microsoft.com/office/drawing/2010/main" val="0"/>
              </a:ext>
            </a:extLst>
          </a:blip>
          <a:stretch>
            <a:fillRect/>
          </a:stretch>
        </p:blipFill>
        <p:spPr>
          <a:xfrm>
            <a:off x="6248401" y="2133600"/>
            <a:ext cx="3886201" cy="3962400"/>
          </a:xfrm>
        </p:spPr>
      </p:pic>
    </p:spTree>
    <p:extLst>
      <p:ext uri="{BB962C8B-B14F-4D97-AF65-F5344CB8AC3E}">
        <p14:creationId xmlns:p14="http://schemas.microsoft.com/office/powerpoint/2010/main" val="3707647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r>
              <a:rPr lang="en-US" dirty="0"/>
              <a:t>Foodborne Illness Surveillance</a:t>
            </a:r>
          </a:p>
        </p:txBody>
      </p:sp>
      <p:sp>
        <p:nvSpPr>
          <p:cNvPr id="4" name="TextBox 3"/>
          <p:cNvSpPr txBox="1"/>
          <p:nvPr/>
        </p:nvSpPr>
        <p:spPr>
          <a:xfrm>
            <a:off x="6248400" y="1295401"/>
            <a:ext cx="3810000" cy="4401205"/>
          </a:xfrm>
          <a:prstGeom prst="rect">
            <a:avLst/>
          </a:prstGeom>
          <a:noFill/>
        </p:spPr>
        <p:txBody>
          <a:bodyPr wrap="square" rtlCol="0">
            <a:spAutoFit/>
          </a:bodyPr>
          <a:lstStyle/>
          <a:p>
            <a:pPr marL="285750" indent="-285750">
              <a:spcAft>
                <a:spcPts val="1200"/>
              </a:spcAft>
              <a:buFont typeface="Arial" panose="020B0604020202020204" pitchFamily="34" charset="0"/>
              <a:buChar char="•"/>
            </a:pPr>
            <a:r>
              <a:rPr lang="en-US" sz="2000" dirty="0">
                <a:solidFill>
                  <a:schemeClr val="bg1"/>
                </a:solidFill>
              </a:rPr>
              <a:t>A list of notifiable infectious diseases are required to be reported to public health by clinical laboratories and doctors</a:t>
            </a:r>
          </a:p>
          <a:p>
            <a:pPr marL="285750" indent="-285750">
              <a:spcAft>
                <a:spcPts val="1200"/>
              </a:spcAft>
              <a:buFont typeface="Arial" panose="020B0604020202020204" pitchFamily="34" charset="0"/>
              <a:buChar char="•"/>
            </a:pPr>
            <a:r>
              <a:rPr lang="en-US" sz="2000" dirty="0">
                <a:solidFill>
                  <a:schemeClr val="bg1"/>
                </a:solidFill>
              </a:rPr>
              <a:t>Includes over 14 foodborne illnesses, as well as any cluster or outbreak of illness</a:t>
            </a:r>
          </a:p>
          <a:p>
            <a:pPr>
              <a:spcAft>
                <a:spcPts val="600"/>
              </a:spcAft>
            </a:pPr>
            <a:endParaRPr lang="en-US" sz="2000" dirty="0">
              <a:solidFill>
                <a:schemeClr val="bg1"/>
              </a:solidFill>
            </a:endParaRPr>
          </a:p>
          <a:p>
            <a:pPr lvl="1">
              <a:spcAft>
                <a:spcPts val="600"/>
              </a:spcAft>
            </a:pPr>
            <a:endParaRPr lang="en-US" sz="2000" dirty="0">
              <a:solidFill>
                <a:schemeClr val="bg1"/>
              </a:solidFill>
            </a:endParaRPr>
          </a:p>
          <a:p>
            <a:pPr lvl="1">
              <a:spcAft>
                <a:spcPts val="600"/>
              </a:spcAft>
            </a:pPr>
            <a:endParaRPr lang="en-US" sz="2000" dirty="0">
              <a:solidFill>
                <a:schemeClr val="bg1"/>
              </a:solidFill>
            </a:endParaRPr>
          </a:p>
          <a:p>
            <a:pPr marL="285750" indent="-285750">
              <a:spcAft>
                <a:spcPts val="600"/>
              </a:spcAft>
              <a:buFont typeface="Arial" panose="020B0604020202020204" pitchFamily="34" charset="0"/>
              <a:buChar char="•"/>
            </a:pPr>
            <a:endParaRPr lang="en-US" sz="2000" dirty="0">
              <a:solidFill>
                <a:schemeClr val="bg1"/>
              </a:solidFill>
            </a:endParaRPr>
          </a:p>
          <a:p>
            <a:pPr>
              <a:spcAft>
                <a:spcPts val="600"/>
              </a:spcAft>
            </a:pPr>
            <a:endParaRPr lang="en-US" sz="2000" dirty="0">
              <a:solidFill>
                <a:schemeClr val="bg1"/>
              </a:solidFill>
            </a:endParaRPr>
          </a:p>
        </p:txBody>
      </p:sp>
      <p:pic>
        <p:nvPicPr>
          <p:cNvPr id="2050"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1793642" y="1079500"/>
            <a:ext cx="3997558" cy="5194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6096000" y="5854701"/>
            <a:ext cx="4572000" cy="430887"/>
          </a:xfrm>
          <a:prstGeom prst="rect">
            <a:avLst/>
          </a:prstGeom>
        </p:spPr>
        <p:txBody>
          <a:bodyPr>
            <a:spAutoFit/>
          </a:bodyPr>
          <a:lstStyle/>
          <a:p>
            <a:r>
              <a:rPr lang="en-US" sz="1100" dirty="0">
                <a:solidFill>
                  <a:schemeClr val="bg1"/>
                </a:solidFill>
              </a:rPr>
              <a:t>http://www.mass.gov/eohhs/gov/departments/dph/programs/id/epidemiology/rdiq/reporting-diseases-and-surveillance-information.html</a:t>
            </a:r>
          </a:p>
        </p:txBody>
      </p:sp>
      <p:grpSp>
        <p:nvGrpSpPr>
          <p:cNvPr id="9" name="Group 8"/>
          <p:cNvGrpSpPr/>
          <p:nvPr/>
        </p:nvGrpSpPr>
        <p:grpSpPr>
          <a:xfrm>
            <a:off x="6477000" y="4267200"/>
            <a:ext cx="1752600" cy="1371600"/>
            <a:chOff x="4953000" y="4267200"/>
            <a:chExt cx="1752600" cy="1371600"/>
          </a:xfrm>
        </p:grpSpPr>
        <p:sp>
          <p:nvSpPr>
            <p:cNvPr id="6" name="Rectangular Callout 5"/>
            <p:cNvSpPr/>
            <p:nvPr/>
          </p:nvSpPr>
          <p:spPr>
            <a:xfrm>
              <a:off x="4953000" y="4267200"/>
              <a:ext cx="1752600" cy="1371600"/>
            </a:xfrm>
            <a:prstGeom prst="wedgeRectCallout">
              <a:avLst>
                <a:gd name="adj1" fmla="val -209210"/>
                <a:gd name="adj2" fmla="val -93419"/>
              </a:avLst>
            </a:prstGeom>
            <a:solidFill>
              <a:srgbClr val="FFFF99"/>
            </a:solidFill>
            <a:ln>
              <a:solidFill>
                <a:srgbClr val="F4E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1"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34520" t="44039" r="50367" b="35305"/>
            <a:stretch/>
          </p:blipFill>
          <p:spPr bwMode="auto">
            <a:xfrm>
              <a:off x="5054237" y="4357104"/>
              <a:ext cx="1550126" cy="11917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2729985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DB3B45-E4DC-4839-8FC8-271755594DE6}"/>
              </a:ext>
            </a:extLst>
          </p:cNvPr>
          <p:cNvSpPr/>
          <p:nvPr/>
        </p:nvSpPr>
        <p:spPr>
          <a:xfrm>
            <a:off x="1524000" y="0"/>
            <a:ext cx="914400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65" name="Picture 4" descr="http://masslocalinstitute.org/onlinecourses/foodprotection/foodcode/shellstocklabel.png">
            <a:extLst>
              <a:ext uri="{FF2B5EF4-FFF2-40B4-BE49-F238E27FC236}">
                <a16:creationId xmlns:a16="http://schemas.microsoft.com/office/drawing/2014/main" id="{B6C21176-1D04-449F-9EED-941349D5AF0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57976" y="4972050"/>
            <a:ext cx="4010025" cy="188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ed Rectangle 3">
            <a:extLst>
              <a:ext uri="{FF2B5EF4-FFF2-40B4-BE49-F238E27FC236}">
                <a16:creationId xmlns:a16="http://schemas.microsoft.com/office/drawing/2014/main" id="{8009D776-F99F-4CAA-9D1F-C873F7411336}"/>
              </a:ext>
            </a:extLst>
          </p:cNvPr>
          <p:cNvSpPr/>
          <p:nvPr/>
        </p:nvSpPr>
        <p:spPr>
          <a:xfrm>
            <a:off x="1676400" y="609600"/>
            <a:ext cx="1828800" cy="914400"/>
          </a:xfrm>
          <a:prstGeom prst="roundRect">
            <a:avLst/>
          </a:prstGeom>
          <a:noFill/>
          <a:ln>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r>
              <a:rPr lang="en-US" sz="1600" dirty="0">
                <a:solidFill>
                  <a:schemeClr val="tx1"/>
                </a:solidFill>
              </a:rPr>
              <a:t>Lab-confirmed </a:t>
            </a:r>
            <a:r>
              <a:rPr lang="en-US" sz="1600" i="1" dirty="0">
                <a:solidFill>
                  <a:schemeClr val="tx1"/>
                </a:solidFill>
              </a:rPr>
              <a:t>Vibrio </a:t>
            </a:r>
            <a:r>
              <a:rPr lang="en-US" sz="1600" dirty="0">
                <a:solidFill>
                  <a:schemeClr val="tx1"/>
                </a:solidFill>
              </a:rPr>
              <a:t>infection identified</a:t>
            </a:r>
          </a:p>
        </p:txBody>
      </p:sp>
      <p:sp>
        <p:nvSpPr>
          <p:cNvPr id="5" name="Rounded Rectangle 4">
            <a:extLst>
              <a:ext uri="{FF2B5EF4-FFF2-40B4-BE49-F238E27FC236}">
                <a16:creationId xmlns:a16="http://schemas.microsoft.com/office/drawing/2014/main" id="{31411414-1171-40C5-96F2-F51042AA6477}"/>
              </a:ext>
            </a:extLst>
          </p:cNvPr>
          <p:cNvSpPr/>
          <p:nvPr/>
        </p:nvSpPr>
        <p:spPr>
          <a:xfrm>
            <a:off x="6172201" y="590550"/>
            <a:ext cx="1431925" cy="914400"/>
          </a:xfrm>
          <a:prstGeom prst="roundRect">
            <a:avLst/>
          </a:prstGeom>
          <a:solidFill>
            <a:srgbClr val="DB9125"/>
          </a:solidFill>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r>
              <a:rPr lang="en-US" sz="1600" dirty="0"/>
              <a:t>Case interviewed</a:t>
            </a:r>
          </a:p>
        </p:txBody>
      </p:sp>
      <p:sp>
        <p:nvSpPr>
          <p:cNvPr id="7" name="Explosion 2 6">
            <a:extLst>
              <a:ext uri="{FF2B5EF4-FFF2-40B4-BE49-F238E27FC236}">
                <a16:creationId xmlns:a16="http://schemas.microsoft.com/office/drawing/2014/main" id="{D82ADF81-2D1B-434A-9AC8-E63FFEF361EA}"/>
              </a:ext>
            </a:extLst>
          </p:cNvPr>
          <p:cNvSpPr/>
          <p:nvPr/>
        </p:nvSpPr>
        <p:spPr>
          <a:xfrm>
            <a:off x="7848600" y="76200"/>
            <a:ext cx="2590800" cy="1905000"/>
          </a:xfrm>
          <a:prstGeom prst="irregularSeal2">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t>Consumed oysters</a:t>
            </a:r>
          </a:p>
        </p:txBody>
      </p:sp>
      <p:cxnSp>
        <p:nvCxnSpPr>
          <p:cNvPr id="9" name="Straight Arrow Connector 8">
            <a:extLst>
              <a:ext uri="{FF2B5EF4-FFF2-40B4-BE49-F238E27FC236}">
                <a16:creationId xmlns:a16="http://schemas.microsoft.com/office/drawing/2014/main" id="{4F325045-9CEC-428B-A493-63AAB25C9ECB}"/>
              </a:ext>
            </a:extLst>
          </p:cNvPr>
          <p:cNvCxnSpPr>
            <a:stCxn id="4" idx="3"/>
          </p:cNvCxnSpPr>
          <p:nvPr/>
        </p:nvCxnSpPr>
        <p:spPr>
          <a:xfrm flipV="1">
            <a:off x="3505200" y="1060450"/>
            <a:ext cx="484188" cy="6350"/>
          </a:xfrm>
          <a:prstGeom prst="straightConnector1">
            <a:avLst/>
          </a:prstGeom>
          <a:ln w="38100">
            <a:solidFill>
              <a:schemeClr val="bg1">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58C8E021-7E0F-4EE1-BFD3-4E2864AF3D94}"/>
              </a:ext>
            </a:extLst>
          </p:cNvPr>
          <p:cNvCxnSpPr>
            <a:cxnSpLocks/>
            <a:stCxn id="5" idx="3"/>
          </p:cNvCxnSpPr>
          <p:nvPr/>
        </p:nvCxnSpPr>
        <p:spPr>
          <a:xfrm>
            <a:off x="7604126" y="1047751"/>
            <a:ext cx="473075" cy="3175"/>
          </a:xfrm>
          <a:prstGeom prst="straightConnector1">
            <a:avLst/>
          </a:prstGeom>
          <a:ln w="38100">
            <a:solidFill>
              <a:schemeClr val="bg1">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13" name="Rounded Rectangle 12">
            <a:extLst>
              <a:ext uri="{FF2B5EF4-FFF2-40B4-BE49-F238E27FC236}">
                <a16:creationId xmlns:a16="http://schemas.microsoft.com/office/drawing/2014/main" id="{87AA5CE4-E9C2-4CBB-B27C-CCB8E6205570}"/>
              </a:ext>
            </a:extLst>
          </p:cNvPr>
          <p:cNvSpPr/>
          <p:nvPr/>
        </p:nvSpPr>
        <p:spPr>
          <a:xfrm>
            <a:off x="7848600" y="2514600"/>
            <a:ext cx="2133600" cy="914400"/>
          </a:xfrm>
          <a:prstGeom prst="roundRect">
            <a:avLst/>
          </a:prstGeom>
          <a:solidFill>
            <a:srgbClr val="821ED4"/>
          </a:solidFill>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r>
              <a:rPr lang="en-US" sz="1600" dirty="0"/>
              <a:t>DPH BEH Food Protection Program  notified</a:t>
            </a:r>
          </a:p>
        </p:txBody>
      </p:sp>
      <p:sp>
        <p:nvSpPr>
          <p:cNvPr id="14" name="Rounded Rectangle 13">
            <a:extLst>
              <a:ext uri="{FF2B5EF4-FFF2-40B4-BE49-F238E27FC236}">
                <a16:creationId xmlns:a16="http://schemas.microsoft.com/office/drawing/2014/main" id="{B1170BE5-03FC-436B-8617-EFEA568914A0}"/>
              </a:ext>
            </a:extLst>
          </p:cNvPr>
          <p:cNvSpPr/>
          <p:nvPr/>
        </p:nvSpPr>
        <p:spPr>
          <a:xfrm>
            <a:off x="5530850" y="2500313"/>
            <a:ext cx="1828800" cy="914400"/>
          </a:xfrm>
          <a:prstGeom prst="roundRect">
            <a:avLst/>
          </a:prstGeom>
          <a:solidFill>
            <a:srgbClr val="821ED4"/>
          </a:solidFill>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r>
              <a:rPr lang="en-US" sz="1600" dirty="0"/>
              <a:t>Retail/wholesale establishment visited</a:t>
            </a:r>
          </a:p>
        </p:txBody>
      </p:sp>
      <p:cxnSp>
        <p:nvCxnSpPr>
          <p:cNvPr id="30" name="Straight Connector 29">
            <a:extLst>
              <a:ext uri="{FF2B5EF4-FFF2-40B4-BE49-F238E27FC236}">
                <a16:creationId xmlns:a16="http://schemas.microsoft.com/office/drawing/2014/main" id="{C12E24AD-BE57-40CB-8FEF-E475BD2F1A17}"/>
              </a:ext>
            </a:extLst>
          </p:cNvPr>
          <p:cNvCxnSpPr/>
          <p:nvPr/>
        </p:nvCxnSpPr>
        <p:spPr>
          <a:xfrm>
            <a:off x="9982200" y="1028700"/>
            <a:ext cx="457200"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F960A5D-CF00-450F-AF10-B6D72AA59B14}"/>
              </a:ext>
            </a:extLst>
          </p:cNvPr>
          <p:cNvCxnSpPr/>
          <p:nvPr/>
        </p:nvCxnSpPr>
        <p:spPr>
          <a:xfrm>
            <a:off x="10431463" y="1028700"/>
            <a:ext cx="0" cy="194310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7349054F-7555-4614-B48D-5C2CC17CA703}"/>
              </a:ext>
            </a:extLst>
          </p:cNvPr>
          <p:cNvCxnSpPr>
            <a:endCxn id="13" idx="3"/>
          </p:cNvCxnSpPr>
          <p:nvPr/>
        </p:nvCxnSpPr>
        <p:spPr>
          <a:xfrm flipH="1">
            <a:off x="9982200" y="2971800"/>
            <a:ext cx="457200" cy="0"/>
          </a:xfrm>
          <a:prstGeom prst="straightConnector1">
            <a:avLst/>
          </a:prstGeom>
          <a:ln w="38100">
            <a:solidFill>
              <a:schemeClr val="bg1">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C17ABA8D-D7DD-4AA2-87AB-80EC8CAF90ED}"/>
              </a:ext>
            </a:extLst>
          </p:cNvPr>
          <p:cNvCxnSpPr>
            <a:stCxn id="13" idx="1"/>
            <a:endCxn id="14" idx="3"/>
          </p:cNvCxnSpPr>
          <p:nvPr/>
        </p:nvCxnSpPr>
        <p:spPr>
          <a:xfrm flipH="1" flipV="1">
            <a:off x="7359650" y="2957514"/>
            <a:ext cx="488950" cy="14287"/>
          </a:xfrm>
          <a:prstGeom prst="straightConnector1">
            <a:avLst/>
          </a:prstGeom>
          <a:ln w="38100">
            <a:solidFill>
              <a:schemeClr val="bg1">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37" name="Rounded Rectangle 36">
            <a:extLst>
              <a:ext uri="{FF2B5EF4-FFF2-40B4-BE49-F238E27FC236}">
                <a16:creationId xmlns:a16="http://schemas.microsoft.com/office/drawing/2014/main" id="{5DC923E1-054E-4A99-9246-C54FE5EBA55B}"/>
              </a:ext>
            </a:extLst>
          </p:cNvPr>
          <p:cNvSpPr/>
          <p:nvPr/>
        </p:nvSpPr>
        <p:spPr>
          <a:xfrm>
            <a:off x="3195638" y="2500313"/>
            <a:ext cx="1828800" cy="914400"/>
          </a:xfrm>
          <a:prstGeom prst="roundRect">
            <a:avLst/>
          </a:prstGeom>
          <a:solidFill>
            <a:srgbClr val="821ED4"/>
          </a:solidFill>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r>
              <a:rPr lang="en-US" sz="1600" dirty="0"/>
              <a:t>Shellfish tags collected</a:t>
            </a:r>
          </a:p>
        </p:txBody>
      </p:sp>
      <p:cxnSp>
        <p:nvCxnSpPr>
          <p:cNvPr id="38" name="Straight Arrow Connector 37">
            <a:extLst>
              <a:ext uri="{FF2B5EF4-FFF2-40B4-BE49-F238E27FC236}">
                <a16:creationId xmlns:a16="http://schemas.microsoft.com/office/drawing/2014/main" id="{1F473DC0-6A8C-4D63-B333-D6260A9AA48D}"/>
              </a:ext>
            </a:extLst>
          </p:cNvPr>
          <p:cNvCxnSpPr>
            <a:stCxn id="14" idx="1"/>
            <a:endCxn id="37" idx="3"/>
          </p:cNvCxnSpPr>
          <p:nvPr/>
        </p:nvCxnSpPr>
        <p:spPr>
          <a:xfrm flipH="1">
            <a:off x="5024438" y="2957513"/>
            <a:ext cx="506412" cy="0"/>
          </a:xfrm>
          <a:prstGeom prst="straightConnector1">
            <a:avLst/>
          </a:prstGeom>
          <a:ln w="38100">
            <a:solidFill>
              <a:schemeClr val="bg1">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41" name="Rounded Rectangle 40">
            <a:extLst>
              <a:ext uri="{FF2B5EF4-FFF2-40B4-BE49-F238E27FC236}">
                <a16:creationId xmlns:a16="http://schemas.microsoft.com/office/drawing/2014/main" id="{9D8D05E0-E4AB-463D-8DCB-B3D64925D203}"/>
              </a:ext>
            </a:extLst>
          </p:cNvPr>
          <p:cNvSpPr/>
          <p:nvPr/>
        </p:nvSpPr>
        <p:spPr>
          <a:xfrm>
            <a:off x="2592388" y="4191000"/>
            <a:ext cx="1828800" cy="914400"/>
          </a:xfrm>
          <a:prstGeom prst="roundRect">
            <a:avLst/>
          </a:prstGeom>
          <a:solidFill>
            <a:srgbClr val="00B0F0"/>
          </a:solidFill>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1600" dirty="0"/>
              <a:t>Division of Marine Fisheries notified</a:t>
            </a:r>
          </a:p>
        </p:txBody>
      </p:sp>
      <p:sp>
        <p:nvSpPr>
          <p:cNvPr id="43" name="Rounded Rectangle 42">
            <a:extLst>
              <a:ext uri="{FF2B5EF4-FFF2-40B4-BE49-F238E27FC236}">
                <a16:creationId xmlns:a16="http://schemas.microsoft.com/office/drawing/2014/main" id="{ED633B62-6E07-40F0-957D-F845366C0E96}"/>
              </a:ext>
            </a:extLst>
          </p:cNvPr>
          <p:cNvSpPr/>
          <p:nvPr/>
        </p:nvSpPr>
        <p:spPr>
          <a:xfrm>
            <a:off x="4953000" y="4191000"/>
            <a:ext cx="1828800" cy="914400"/>
          </a:xfrm>
          <a:prstGeom prst="roundRect">
            <a:avLst/>
          </a:prstGeom>
          <a:solidFill>
            <a:srgbClr val="00B0F0"/>
          </a:solidFill>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1600" dirty="0"/>
              <a:t>Harvest area/grower visited</a:t>
            </a:r>
          </a:p>
        </p:txBody>
      </p:sp>
      <p:cxnSp>
        <p:nvCxnSpPr>
          <p:cNvPr id="44" name="Straight Connector 43">
            <a:extLst>
              <a:ext uri="{FF2B5EF4-FFF2-40B4-BE49-F238E27FC236}">
                <a16:creationId xmlns:a16="http://schemas.microsoft.com/office/drawing/2014/main" id="{79EDC811-5488-4A22-8287-8A309A253C25}"/>
              </a:ext>
            </a:extLst>
          </p:cNvPr>
          <p:cNvCxnSpPr>
            <a:endCxn id="37" idx="1"/>
          </p:cNvCxnSpPr>
          <p:nvPr/>
        </p:nvCxnSpPr>
        <p:spPr>
          <a:xfrm>
            <a:off x="2209800" y="2957513"/>
            <a:ext cx="985838"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748DE802-E662-407D-AFFC-62CD69A19E0E}"/>
              </a:ext>
            </a:extLst>
          </p:cNvPr>
          <p:cNvCxnSpPr/>
          <p:nvPr/>
        </p:nvCxnSpPr>
        <p:spPr>
          <a:xfrm>
            <a:off x="2222500" y="2957514"/>
            <a:ext cx="0" cy="1697037"/>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7E03B862-FDE0-4285-8635-7871F350E0D7}"/>
              </a:ext>
            </a:extLst>
          </p:cNvPr>
          <p:cNvCxnSpPr>
            <a:endCxn id="41" idx="1"/>
          </p:cNvCxnSpPr>
          <p:nvPr/>
        </p:nvCxnSpPr>
        <p:spPr>
          <a:xfrm flipV="1">
            <a:off x="2209800" y="4648200"/>
            <a:ext cx="382588" cy="6350"/>
          </a:xfrm>
          <a:prstGeom prst="straightConnector1">
            <a:avLst/>
          </a:prstGeom>
          <a:ln w="38100">
            <a:solidFill>
              <a:schemeClr val="bg1">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a16="http://schemas.microsoft.com/office/drawing/2014/main" id="{41CD45CD-94E6-40CA-B89E-4846BFCD6318}"/>
              </a:ext>
            </a:extLst>
          </p:cNvPr>
          <p:cNvCxnSpPr>
            <a:stCxn id="41" idx="3"/>
            <a:endCxn id="43" idx="1"/>
          </p:cNvCxnSpPr>
          <p:nvPr/>
        </p:nvCxnSpPr>
        <p:spPr>
          <a:xfrm>
            <a:off x="4421188" y="4648200"/>
            <a:ext cx="531812" cy="0"/>
          </a:xfrm>
          <a:prstGeom prst="straightConnector1">
            <a:avLst/>
          </a:prstGeom>
          <a:ln w="38100">
            <a:solidFill>
              <a:schemeClr val="bg1">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56" name="Rounded Rectangle 55">
            <a:extLst>
              <a:ext uri="{FF2B5EF4-FFF2-40B4-BE49-F238E27FC236}">
                <a16:creationId xmlns:a16="http://schemas.microsoft.com/office/drawing/2014/main" id="{8E373E1A-A2A7-4248-B67B-66346004B43E}"/>
              </a:ext>
            </a:extLst>
          </p:cNvPr>
          <p:cNvSpPr/>
          <p:nvPr/>
        </p:nvSpPr>
        <p:spPr>
          <a:xfrm>
            <a:off x="3989388" y="592138"/>
            <a:ext cx="1649412" cy="914400"/>
          </a:xfrm>
          <a:prstGeom prst="roundRect">
            <a:avLst/>
          </a:prstGeom>
          <a:solidFill>
            <a:srgbClr val="DB9125"/>
          </a:solidFill>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r>
              <a:rPr lang="en-US" sz="1600" dirty="0"/>
              <a:t>DPH Bureau of Infectious Disease notified</a:t>
            </a:r>
          </a:p>
        </p:txBody>
      </p:sp>
      <p:cxnSp>
        <p:nvCxnSpPr>
          <p:cNvPr id="57" name="Straight Arrow Connector 56">
            <a:extLst>
              <a:ext uri="{FF2B5EF4-FFF2-40B4-BE49-F238E27FC236}">
                <a16:creationId xmlns:a16="http://schemas.microsoft.com/office/drawing/2014/main" id="{A3297419-59F7-416C-AE33-521807185D05}"/>
              </a:ext>
            </a:extLst>
          </p:cNvPr>
          <p:cNvCxnSpPr>
            <a:cxnSpLocks/>
            <a:stCxn id="56" idx="3"/>
            <a:endCxn id="5" idx="1"/>
          </p:cNvCxnSpPr>
          <p:nvPr/>
        </p:nvCxnSpPr>
        <p:spPr>
          <a:xfrm flipV="1">
            <a:off x="5638800" y="1047750"/>
            <a:ext cx="533400" cy="1588"/>
          </a:xfrm>
          <a:prstGeom prst="straightConnector1">
            <a:avLst/>
          </a:prstGeom>
          <a:ln w="38100">
            <a:solidFill>
              <a:schemeClr val="bg1">
                <a:lumMod val="75000"/>
              </a:schemeClr>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7804836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Effect transition="in" filter="wipe(left)">
                                      <p:cBhvr>
                                        <p:cTn id="11" dur="500"/>
                                        <p:tgtEl>
                                          <p:spTgt spid="56"/>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nodeType="clickEffect">
                                  <p:stCondLst>
                                    <p:cond delay="0"/>
                                  </p:stCondLst>
                                  <p:childTnLst>
                                    <p:set>
                                      <p:cBhvr>
                                        <p:cTn id="15" dur="1" fill="hold">
                                          <p:stCondLst>
                                            <p:cond delay="0"/>
                                          </p:stCondLst>
                                        </p:cTn>
                                        <p:tgtEl>
                                          <p:spTgt spid="57"/>
                                        </p:tgtEl>
                                        <p:attrNameLst>
                                          <p:attrName>style.visibility</p:attrName>
                                        </p:attrNameLst>
                                      </p:cBhvr>
                                      <p:to>
                                        <p:strVal val="visible"/>
                                      </p:to>
                                    </p:set>
                                    <p:animEffect transition="in" filter="wipe(left)">
                                      <p:cBhvr>
                                        <p:cTn id="16" dur="500"/>
                                        <p:tgtEl>
                                          <p:spTgt spid="57"/>
                                        </p:tgtEl>
                                      </p:cBhvr>
                                    </p:animEffect>
                                  </p:childTnLst>
                                </p:cTn>
                              </p:par>
                            </p:childTnLst>
                          </p:cTn>
                        </p:par>
                        <p:par>
                          <p:cTn id="17" fill="hold" nodeType="afterGroup">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left)">
                                      <p:cBhvr>
                                        <p:cTn id="20" dur="500"/>
                                        <p:tgtEl>
                                          <p:spTgt spid="5"/>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8"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ipe(left)">
                                      <p:cBhvr>
                                        <p:cTn id="25" dur="500"/>
                                        <p:tgtEl>
                                          <p:spTgt spid="11"/>
                                        </p:tgtEl>
                                      </p:cBhvr>
                                    </p:animEffect>
                                  </p:childTnLst>
                                </p:cTn>
                              </p:par>
                            </p:childTnLst>
                          </p:cTn>
                        </p:par>
                        <p:par>
                          <p:cTn id="26" fill="hold" nodeType="afterGroup">
                            <p:stCondLst>
                              <p:cond delay="500"/>
                            </p:stCondLst>
                            <p:childTnLst>
                              <p:par>
                                <p:cTn id="27" presetID="1" presetClass="entr" presetSubtype="0"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22" presetClass="entr" presetSubtype="8" fill="hold" nodeType="clickEffect">
                                  <p:stCondLst>
                                    <p:cond delay="0"/>
                                  </p:stCondLst>
                                  <p:childTnLst>
                                    <p:set>
                                      <p:cBhvr>
                                        <p:cTn id="32" dur="1" fill="hold">
                                          <p:stCondLst>
                                            <p:cond delay="0"/>
                                          </p:stCondLst>
                                        </p:cTn>
                                        <p:tgtEl>
                                          <p:spTgt spid="30"/>
                                        </p:tgtEl>
                                        <p:attrNameLst>
                                          <p:attrName>style.visibility</p:attrName>
                                        </p:attrNameLst>
                                      </p:cBhvr>
                                      <p:to>
                                        <p:strVal val="visible"/>
                                      </p:to>
                                    </p:set>
                                    <p:animEffect transition="in" filter="wipe(left)">
                                      <p:cBhvr>
                                        <p:cTn id="33" dur="500"/>
                                        <p:tgtEl>
                                          <p:spTgt spid="30"/>
                                        </p:tgtEl>
                                      </p:cBhvr>
                                    </p:animEffect>
                                  </p:childTnLst>
                                </p:cTn>
                              </p:par>
                            </p:childTnLst>
                          </p:cTn>
                        </p:par>
                        <p:par>
                          <p:cTn id="34" fill="hold" nodeType="afterGroup">
                            <p:stCondLst>
                              <p:cond delay="500"/>
                            </p:stCondLst>
                            <p:childTnLst>
                              <p:par>
                                <p:cTn id="35" presetID="22" presetClass="entr" presetSubtype="1" fill="hold" nodeType="after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wipe(up)">
                                      <p:cBhvr>
                                        <p:cTn id="37" dur="500"/>
                                        <p:tgtEl>
                                          <p:spTgt spid="32"/>
                                        </p:tgtEl>
                                      </p:cBhvr>
                                    </p:animEffect>
                                  </p:childTnLst>
                                </p:cTn>
                              </p:par>
                            </p:childTnLst>
                          </p:cTn>
                        </p:par>
                        <p:par>
                          <p:cTn id="38" fill="hold" nodeType="afterGroup">
                            <p:stCondLst>
                              <p:cond delay="1000"/>
                            </p:stCondLst>
                            <p:childTnLst>
                              <p:par>
                                <p:cTn id="39" presetID="22" presetClass="entr" presetSubtype="2" fill="hold" nodeType="afterEffect">
                                  <p:stCondLst>
                                    <p:cond delay="0"/>
                                  </p:stCondLst>
                                  <p:childTnLst>
                                    <p:set>
                                      <p:cBhvr>
                                        <p:cTn id="40" dur="1" fill="hold">
                                          <p:stCondLst>
                                            <p:cond delay="0"/>
                                          </p:stCondLst>
                                        </p:cTn>
                                        <p:tgtEl>
                                          <p:spTgt spid="34"/>
                                        </p:tgtEl>
                                        <p:attrNameLst>
                                          <p:attrName>style.visibility</p:attrName>
                                        </p:attrNameLst>
                                      </p:cBhvr>
                                      <p:to>
                                        <p:strVal val="visible"/>
                                      </p:to>
                                    </p:set>
                                    <p:animEffect transition="in" filter="wipe(right)">
                                      <p:cBhvr>
                                        <p:cTn id="41" dur="500"/>
                                        <p:tgtEl>
                                          <p:spTgt spid="34"/>
                                        </p:tgtEl>
                                      </p:cBhvr>
                                    </p:animEffect>
                                  </p:childTnLst>
                                </p:cTn>
                              </p:par>
                            </p:childTnLst>
                          </p:cTn>
                        </p:par>
                        <p:par>
                          <p:cTn id="42" fill="hold" nodeType="afterGroup">
                            <p:stCondLst>
                              <p:cond delay="1500"/>
                            </p:stCondLst>
                            <p:childTnLst>
                              <p:par>
                                <p:cTn id="43" presetID="22" presetClass="entr" presetSubtype="2" fill="hold" grpId="0"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right)">
                                      <p:cBhvr>
                                        <p:cTn id="45" dur="500"/>
                                        <p:tgtEl>
                                          <p:spTgt spid="13"/>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22" presetClass="entr" presetSubtype="2" fill="hold" nodeType="clickEffect">
                                  <p:stCondLst>
                                    <p:cond delay="0"/>
                                  </p:stCondLst>
                                  <p:childTnLst>
                                    <p:set>
                                      <p:cBhvr>
                                        <p:cTn id="49" dur="1" fill="hold">
                                          <p:stCondLst>
                                            <p:cond delay="0"/>
                                          </p:stCondLst>
                                        </p:cTn>
                                        <p:tgtEl>
                                          <p:spTgt spid="36"/>
                                        </p:tgtEl>
                                        <p:attrNameLst>
                                          <p:attrName>style.visibility</p:attrName>
                                        </p:attrNameLst>
                                      </p:cBhvr>
                                      <p:to>
                                        <p:strVal val="visible"/>
                                      </p:to>
                                    </p:set>
                                    <p:animEffect transition="in" filter="wipe(right)">
                                      <p:cBhvr>
                                        <p:cTn id="50" dur="500"/>
                                        <p:tgtEl>
                                          <p:spTgt spid="36"/>
                                        </p:tgtEl>
                                      </p:cBhvr>
                                    </p:animEffect>
                                  </p:childTnLst>
                                </p:cTn>
                              </p:par>
                            </p:childTnLst>
                          </p:cTn>
                        </p:par>
                        <p:par>
                          <p:cTn id="51" fill="hold" nodeType="afterGroup">
                            <p:stCondLst>
                              <p:cond delay="500"/>
                            </p:stCondLst>
                            <p:childTnLst>
                              <p:par>
                                <p:cTn id="52" presetID="22" presetClass="entr" presetSubtype="2" fill="hold" grpId="0" nodeType="afterEffect">
                                  <p:stCondLst>
                                    <p:cond delay="0"/>
                                  </p:stCondLst>
                                  <p:childTnLst>
                                    <p:set>
                                      <p:cBhvr>
                                        <p:cTn id="53" dur="1" fill="hold">
                                          <p:stCondLst>
                                            <p:cond delay="0"/>
                                          </p:stCondLst>
                                        </p:cTn>
                                        <p:tgtEl>
                                          <p:spTgt spid="14"/>
                                        </p:tgtEl>
                                        <p:attrNameLst>
                                          <p:attrName>style.visibility</p:attrName>
                                        </p:attrNameLst>
                                      </p:cBhvr>
                                      <p:to>
                                        <p:strVal val="visible"/>
                                      </p:to>
                                    </p:set>
                                    <p:animEffect transition="in" filter="wipe(right)">
                                      <p:cBhvr>
                                        <p:cTn id="54" dur="500"/>
                                        <p:tgtEl>
                                          <p:spTgt spid="14"/>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22" presetClass="entr" presetSubtype="2" fill="hold" nodeType="click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ipe(right)">
                                      <p:cBhvr>
                                        <p:cTn id="59" dur="500"/>
                                        <p:tgtEl>
                                          <p:spTgt spid="38"/>
                                        </p:tgtEl>
                                      </p:cBhvr>
                                    </p:animEffect>
                                  </p:childTnLst>
                                </p:cTn>
                              </p:par>
                            </p:childTnLst>
                          </p:cTn>
                        </p:par>
                        <p:par>
                          <p:cTn id="60" fill="hold" nodeType="afterGroup">
                            <p:stCondLst>
                              <p:cond delay="500"/>
                            </p:stCondLst>
                            <p:childTnLst>
                              <p:par>
                                <p:cTn id="61" presetID="22" presetClass="entr" presetSubtype="2" fill="hold" grpId="0" nodeType="afterEffect">
                                  <p:stCondLst>
                                    <p:cond delay="0"/>
                                  </p:stCondLst>
                                  <p:childTnLst>
                                    <p:set>
                                      <p:cBhvr>
                                        <p:cTn id="62" dur="1" fill="hold">
                                          <p:stCondLst>
                                            <p:cond delay="0"/>
                                          </p:stCondLst>
                                        </p:cTn>
                                        <p:tgtEl>
                                          <p:spTgt spid="37"/>
                                        </p:tgtEl>
                                        <p:attrNameLst>
                                          <p:attrName>style.visibility</p:attrName>
                                        </p:attrNameLst>
                                      </p:cBhvr>
                                      <p:to>
                                        <p:strVal val="visible"/>
                                      </p:to>
                                    </p:set>
                                    <p:animEffect transition="in" filter="wipe(right)">
                                      <p:cBhvr>
                                        <p:cTn id="63" dur="500"/>
                                        <p:tgtEl>
                                          <p:spTgt spid="37"/>
                                        </p:tgtEl>
                                      </p:cBhvr>
                                    </p:animEffect>
                                  </p:childTnLst>
                                </p:cTn>
                              </p:par>
                            </p:childTnLst>
                          </p:cTn>
                        </p:par>
                        <p:par>
                          <p:cTn id="64" fill="hold" nodeType="afterGroup">
                            <p:stCondLst>
                              <p:cond delay="1000"/>
                            </p:stCondLst>
                            <p:childTnLst>
                              <p:par>
                                <p:cTn id="65" presetID="1" presetClass="entr" presetSubtype="0" fill="hold" nodeType="afterEffect">
                                  <p:stCondLst>
                                    <p:cond delay="0"/>
                                  </p:stCondLst>
                                  <p:childTnLst>
                                    <p:set>
                                      <p:cBhvr>
                                        <p:cTn id="66" dur="1" fill="hold">
                                          <p:stCondLst>
                                            <p:cond delay="0"/>
                                          </p:stCondLst>
                                        </p:cTn>
                                        <p:tgtEl>
                                          <p:spTgt spid="65"/>
                                        </p:tgtEl>
                                        <p:attrNameLst>
                                          <p:attrName>style.visibility</p:attrName>
                                        </p:attrNameLst>
                                      </p:cBhvr>
                                      <p:to>
                                        <p:strVal val="visible"/>
                                      </p:to>
                                    </p:set>
                                  </p:childTnLst>
                                </p:cTn>
                              </p:par>
                            </p:childTnLst>
                          </p:cTn>
                        </p:par>
                      </p:childTnLst>
                    </p:cTn>
                  </p:par>
                  <p:par>
                    <p:cTn id="67" fill="hold" nodeType="clickPar">
                      <p:stCondLst>
                        <p:cond delay="indefinite"/>
                      </p:stCondLst>
                      <p:childTnLst>
                        <p:par>
                          <p:cTn id="68" fill="hold" nodeType="withGroup">
                            <p:stCondLst>
                              <p:cond delay="0"/>
                            </p:stCondLst>
                            <p:childTnLst>
                              <p:par>
                                <p:cTn id="69" presetID="22" presetClass="entr" presetSubtype="2" fill="hold" nodeType="clickEffect">
                                  <p:stCondLst>
                                    <p:cond delay="0"/>
                                  </p:stCondLst>
                                  <p:childTnLst>
                                    <p:set>
                                      <p:cBhvr>
                                        <p:cTn id="70" dur="1" fill="hold">
                                          <p:stCondLst>
                                            <p:cond delay="0"/>
                                          </p:stCondLst>
                                        </p:cTn>
                                        <p:tgtEl>
                                          <p:spTgt spid="44"/>
                                        </p:tgtEl>
                                        <p:attrNameLst>
                                          <p:attrName>style.visibility</p:attrName>
                                        </p:attrNameLst>
                                      </p:cBhvr>
                                      <p:to>
                                        <p:strVal val="visible"/>
                                      </p:to>
                                    </p:set>
                                    <p:animEffect transition="in" filter="wipe(right)">
                                      <p:cBhvr>
                                        <p:cTn id="71" dur="500"/>
                                        <p:tgtEl>
                                          <p:spTgt spid="44"/>
                                        </p:tgtEl>
                                      </p:cBhvr>
                                    </p:animEffect>
                                  </p:childTnLst>
                                </p:cTn>
                              </p:par>
                            </p:childTnLst>
                          </p:cTn>
                        </p:par>
                        <p:par>
                          <p:cTn id="72" fill="hold" nodeType="afterGroup">
                            <p:stCondLst>
                              <p:cond delay="500"/>
                            </p:stCondLst>
                            <p:childTnLst>
                              <p:par>
                                <p:cTn id="73" presetID="22" presetClass="entr" presetSubtype="1"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up)">
                                      <p:cBhvr>
                                        <p:cTn id="75" dur="500"/>
                                        <p:tgtEl>
                                          <p:spTgt spid="45"/>
                                        </p:tgtEl>
                                      </p:cBhvr>
                                    </p:animEffect>
                                  </p:childTnLst>
                                </p:cTn>
                              </p:par>
                            </p:childTnLst>
                          </p:cTn>
                        </p:par>
                        <p:par>
                          <p:cTn id="76" fill="hold" nodeType="afterGroup">
                            <p:stCondLst>
                              <p:cond delay="1000"/>
                            </p:stCondLst>
                            <p:childTnLst>
                              <p:par>
                                <p:cTn id="77" presetID="22" presetClass="entr" presetSubtype="8" fill="hold" nodeType="afterEffect">
                                  <p:stCondLst>
                                    <p:cond delay="0"/>
                                  </p:stCondLst>
                                  <p:childTnLst>
                                    <p:set>
                                      <p:cBhvr>
                                        <p:cTn id="78" dur="1" fill="hold">
                                          <p:stCondLst>
                                            <p:cond delay="0"/>
                                          </p:stCondLst>
                                        </p:cTn>
                                        <p:tgtEl>
                                          <p:spTgt spid="48"/>
                                        </p:tgtEl>
                                        <p:attrNameLst>
                                          <p:attrName>style.visibility</p:attrName>
                                        </p:attrNameLst>
                                      </p:cBhvr>
                                      <p:to>
                                        <p:strVal val="visible"/>
                                      </p:to>
                                    </p:set>
                                    <p:animEffect transition="in" filter="wipe(left)">
                                      <p:cBhvr>
                                        <p:cTn id="79" dur="500"/>
                                        <p:tgtEl>
                                          <p:spTgt spid="48"/>
                                        </p:tgtEl>
                                      </p:cBhvr>
                                    </p:animEffect>
                                  </p:childTnLst>
                                </p:cTn>
                              </p:par>
                            </p:childTnLst>
                          </p:cTn>
                        </p:par>
                        <p:par>
                          <p:cTn id="80" fill="hold" nodeType="afterGroup">
                            <p:stCondLst>
                              <p:cond delay="1500"/>
                            </p:stCondLst>
                            <p:childTnLst>
                              <p:par>
                                <p:cTn id="81" presetID="22" presetClass="entr" presetSubtype="8" fill="hold" grpId="0" nodeType="afterEffect">
                                  <p:stCondLst>
                                    <p:cond delay="0"/>
                                  </p:stCondLst>
                                  <p:childTnLst>
                                    <p:set>
                                      <p:cBhvr>
                                        <p:cTn id="82" dur="1" fill="hold">
                                          <p:stCondLst>
                                            <p:cond delay="0"/>
                                          </p:stCondLst>
                                        </p:cTn>
                                        <p:tgtEl>
                                          <p:spTgt spid="41"/>
                                        </p:tgtEl>
                                        <p:attrNameLst>
                                          <p:attrName>style.visibility</p:attrName>
                                        </p:attrNameLst>
                                      </p:cBhvr>
                                      <p:to>
                                        <p:strVal val="visible"/>
                                      </p:to>
                                    </p:set>
                                    <p:animEffect transition="in" filter="wipe(left)">
                                      <p:cBhvr>
                                        <p:cTn id="83" dur="500"/>
                                        <p:tgtEl>
                                          <p:spTgt spid="41"/>
                                        </p:tgtEl>
                                      </p:cBhvr>
                                    </p:animEffect>
                                  </p:childTnLst>
                                </p:cTn>
                              </p:par>
                            </p:childTnLst>
                          </p:cTn>
                        </p:par>
                      </p:childTnLst>
                    </p:cTn>
                  </p:par>
                  <p:par>
                    <p:cTn id="84" fill="hold" nodeType="clickPar">
                      <p:stCondLst>
                        <p:cond delay="indefinite"/>
                      </p:stCondLst>
                      <p:childTnLst>
                        <p:par>
                          <p:cTn id="85" fill="hold" nodeType="withGroup">
                            <p:stCondLst>
                              <p:cond delay="0"/>
                            </p:stCondLst>
                            <p:childTnLst>
                              <p:par>
                                <p:cTn id="86" presetID="22" presetClass="entr" presetSubtype="8" fill="hold" nodeType="clickEffect">
                                  <p:stCondLst>
                                    <p:cond delay="0"/>
                                  </p:stCondLst>
                                  <p:childTnLst>
                                    <p:set>
                                      <p:cBhvr>
                                        <p:cTn id="87" dur="1" fill="hold">
                                          <p:stCondLst>
                                            <p:cond delay="0"/>
                                          </p:stCondLst>
                                        </p:cTn>
                                        <p:tgtEl>
                                          <p:spTgt spid="52"/>
                                        </p:tgtEl>
                                        <p:attrNameLst>
                                          <p:attrName>style.visibility</p:attrName>
                                        </p:attrNameLst>
                                      </p:cBhvr>
                                      <p:to>
                                        <p:strVal val="visible"/>
                                      </p:to>
                                    </p:set>
                                    <p:animEffect transition="in" filter="wipe(left)">
                                      <p:cBhvr>
                                        <p:cTn id="88" dur="500"/>
                                        <p:tgtEl>
                                          <p:spTgt spid="52"/>
                                        </p:tgtEl>
                                      </p:cBhvr>
                                    </p:animEffect>
                                  </p:childTnLst>
                                </p:cTn>
                              </p:par>
                            </p:childTnLst>
                          </p:cTn>
                        </p:par>
                        <p:par>
                          <p:cTn id="89" fill="hold" nodeType="afterGroup">
                            <p:stCondLst>
                              <p:cond delay="500"/>
                            </p:stCondLst>
                            <p:childTnLst>
                              <p:par>
                                <p:cTn id="90" presetID="22" presetClass="entr" presetSubtype="8"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Effect transition="in" filter="wipe(left)">
                                      <p:cBhvr>
                                        <p:cTn id="92"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13" grpId="0" animBg="1"/>
      <p:bldP spid="14" grpId="0" animBg="1"/>
      <p:bldP spid="37" grpId="0" animBg="1"/>
      <p:bldP spid="41" grpId="0" animBg="1"/>
      <p:bldP spid="43" grpId="0" animBg="1"/>
      <p:bldP spid="5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423905F6-F7E5-432D-B174-7C0A6C2D1FBB}"/>
              </a:ext>
            </a:extLst>
          </p:cNvPr>
          <p:cNvSpPr/>
          <p:nvPr/>
        </p:nvSpPr>
        <p:spPr>
          <a:xfrm>
            <a:off x="1524000" y="0"/>
            <a:ext cx="914400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57" name="Flowchart: Alternate Process 56">
            <a:extLst>
              <a:ext uri="{FF2B5EF4-FFF2-40B4-BE49-F238E27FC236}">
                <a16:creationId xmlns:a16="http://schemas.microsoft.com/office/drawing/2014/main" id="{FC574D3D-6B35-448D-BECB-532DDE668C09}"/>
              </a:ext>
            </a:extLst>
          </p:cNvPr>
          <p:cNvSpPr/>
          <p:nvPr/>
        </p:nvSpPr>
        <p:spPr>
          <a:xfrm>
            <a:off x="3111500" y="1143001"/>
            <a:ext cx="2819400" cy="5299075"/>
          </a:xfrm>
          <a:prstGeom prst="flowChartAlternateProcess">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1" name="Flowchart: Alternate Process 60">
            <a:extLst>
              <a:ext uri="{FF2B5EF4-FFF2-40B4-BE49-F238E27FC236}">
                <a16:creationId xmlns:a16="http://schemas.microsoft.com/office/drawing/2014/main" id="{E9BE428B-C571-44DD-A405-EF8AAF13BE3E}"/>
              </a:ext>
            </a:extLst>
          </p:cNvPr>
          <p:cNvSpPr/>
          <p:nvPr/>
        </p:nvSpPr>
        <p:spPr>
          <a:xfrm>
            <a:off x="7518400" y="1160463"/>
            <a:ext cx="1625600" cy="5281612"/>
          </a:xfrm>
          <a:prstGeom prst="flowChartAlternateProcess">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0" name="Flowchart: Alternate Process 59">
            <a:extLst>
              <a:ext uri="{FF2B5EF4-FFF2-40B4-BE49-F238E27FC236}">
                <a16:creationId xmlns:a16="http://schemas.microsoft.com/office/drawing/2014/main" id="{DADB997C-985C-416A-A612-193F5309D20F}"/>
              </a:ext>
            </a:extLst>
          </p:cNvPr>
          <p:cNvSpPr/>
          <p:nvPr/>
        </p:nvSpPr>
        <p:spPr>
          <a:xfrm>
            <a:off x="6007100" y="1160463"/>
            <a:ext cx="1409700" cy="5281612"/>
          </a:xfrm>
          <a:prstGeom prst="flowChartAlternateProcess">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 name="Rectangle 5">
            <a:extLst>
              <a:ext uri="{FF2B5EF4-FFF2-40B4-BE49-F238E27FC236}">
                <a16:creationId xmlns:a16="http://schemas.microsoft.com/office/drawing/2014/main" id="{3203551E-DDE9-4F91-BDEA-F3496F2E6C30}"/>
              </a:ext>
            </a:extLst>
          </p:cNvPr>
          <p:cNvSpPr/>
          <p:nvPr/>
        </p:nvSpPr>
        <p:spPr>
          <a:xfrm>
            <a:off x="3213100" y="1646238"/>
            <a:ext cx="2603500" cy="914400"/>
          </a:xfrm>
          <a:prstGeom prst="rect">
            <a:avLst/>
          </a:prstGeom>
          <a:solidFill>
            <a:srgbClr val="DB9125"/>
          </a:solidFill>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r>
              <a:rPr lang="en-US" sz="1600" dirty="0"/>
              <a:t>Department of Public Health: Bureau of Infectious Disease and Laboratory Sciences</a:t>
            </a:r>
          </a:p>
        </p:txBody>
      </p:sp>
      <p:sp>
        <p:nvSpPr>
          <p:cNvPr id="7" name="Rectangle 6">
            <a:extLst>
              <a:ext uri="{FF2B5EF4-FFF2-40B4-BE49-F238E27FC236}">
                <a16:creationId xmlns:a16="http://schemas.microsoft.com/office/drawing/2014/main" id="{F8722C47-7619-427B-89DB-0E8414856C65}"/>
              </a:ext>
            </a:extLst>
          </p:cNvPr>
          <p:cNvSpPr/>
          <p:nvPr/>
        </p:nvSpPr>
        <p:spPr>
          <a:xfrm>
            <a:off x="6096000" y="1646238"/>
            <a:ext cx="1219200" cy="914400"/>
          </a:xfrm>
          <a:prstGeom prst="rect">
            <a:avLst/>
          </a:prstGeom>
          <a:solidFill>
            <a:srgbClr val="DB9125"/>
          </a:solidFill>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r>
              <a:rPr lang="en-US" sz="1400" dirty="0"/>
              <a:t>BOH public health nurses</a:t>
            </a:r>
          </a:p>
        </p:txBody>
      </p:sp>
      <p:sp>
        <p:nvSpPr>
          <p:cNvPr id="8" name="Rectangle 7">
            <a:extLst>
              <a:ext uri="{FF2B5EF4-FFF2-40B4-BE49-F238E27FC236}">
                <a16:creationId xmlns:a16="http://schemas.microsoft.com/office/drawing/2014/main" id="{969F7A70-E5CD-4486-98E2-E56F74300796}"/>
              </a:ext>
            </a:extLst>
          </p:cNvPr>
          <p:cNvSpPr/>
          <p:nvPr/>
        </p:nvSpPr>
        <p:spPr>
          <a:xfrm>
            <a:off x="3238500" y="2941638"/>
            <a:ext cx="2603500" cy="914400"/>
          </a:xfrm>
          <a:prstGeom prst="rect">
            <a:avLst/>
          </a:prstGeom>
          <a:solidFill>
            <a:srgbClr val="821ED4"/>
          </a:solidFill>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r>
              <a:rPr lang="en-US" sz="1600" dirty="0"/>
              <a:t>Department of Public Health: BEH Food Protection Program</a:t>
            </a:r>
          </a:p>
        </p:txBody>
      </p:sp>
      <p:sp>
        <p:nvSpPr>
          <p:cNvPr id="9" name="Rectangle 8">
            <a:extLst>
              <a:ext uri="{FF2B5EF4-FFF2-40B4-BE49-F238E27FC236}">
                <a16:creationId xmlns:a16="http://schemas.microsoft.com/office/drawing/2014/main" id="{FC951C74-BF07-4B85-B09F-AD7D79C6C6CA}"/>
              </a:ext>
            </a:extLst>
          </p:cNvPr>
          <p:cNvSpPr/>
          <p:nvPr/>
        </p:nvSpPr>
        <p:spPr>
          <a:xfrm>
            <a:off x="6096000" y="2941638"/>
            <a:ext cx="1219200" cy="914400"/>
          </a:xfrm>
          <a:prstGeom prst="rect">
            <a:avLst/>
          </a:prstGeom>
          <a:solidFill>
            <a:srgbClr val="821ED4"/>
          </a:solidFill>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r>
              <a:rPr lang="en-US" sz="1400" dirty="0"/>
              <a:t>BOH inspectors</a:t>
            </a:r>
          </a:p>
        </p:txBody>
      </p:sp>
      <p:sp>
        <p:nvSpPr>
          <p:cNvPr id="10" name="Rectangle 9">
            <a:extLst>
              <a:ext uri="{FF2B5EF4-FFF2-40B4-BE49-F238E27FC236}">
                <a16:creationId xmlns:a16="http://schemas.microsoft.com/office/drawing/2014/main" id="{EDF8E3CE-E656-4326-964D-8DBBA7C3B662}"/>
              </a:ext>
            </a:extLst>
          </p:cNvPr>
          <p:cNvSpPr/>
          <p:nvPr/>
        </p:nvSpPr>
        <p:spPr>
          <a:xfrm>
            <a:off x="7594600" y="1646238"/>
            <a:ext cx="1270000" cy="914400"/>
          </a:xfrm>
          <a:prstGeom prst="rect">
            <a:avLst/>
          </a:prstGeom>
          <a:solidFill>
            <a:srgbClr val="DB9125"/>
          </a:solidFill>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r>
              <a:rPr lang="en-US" sz="1600" dirty="0"/>
              <a:t>Ill people</a:t>
            </a:r>
          </a:p>
        </p:txBody>
      </p:sp>
      <p:sp>
        <p:nvSpPr>
          <p:cNvPr id="11" name="Rectangle 10">
            <a:extLst>
              <a:ext uri="{FF2B5EF4-FFF2-40B4-BE49-F238E27FC236}">
                <a16:creationId xmlns:a16="http://schemas.microsoft.com/office/drawing/2014/main" id="{7B55FE95-DEA1-405D-8E8F-3BC2E04E86A7}"/>
              </a:ext>
            </a:extLst>
          </p:cNvPr>
          <p:cNvSpPr/>
          <p:nvPr/>
        </p:nvSpPr>
        <p:spPr>
          <a:xfrm>
            <a:off x="7594600" y="2954338"/>
            <a:ext cx="1270000" cy="914400"/>
          </a:xfrm>
          <a:prstGeom prst="rect">
            <a:avLst/>
          </a:prstGeom>
          <a:solidFill>
            <a:srgbClr val="821ED4"/>
          </a:solidFill>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r>
              <a:rPr lang="en-US" sz="1600" dirty="0"/>
              <a:t>Retail &amp; wholesale</a:t>
            </a:r>
          </a:p>
        </p:txBody>
      </p:sp>
      <p:sp>
        <p:nvSpPr>
          <p:cNvPr id="12" name="Rectangle 11">
            <a:extLst>
              <a:ext uri="{FF2B5EF4-FFF2-40B4-BE49-F238E27FC236}">
                <a16:creationId xmlns:a16="http://schemas.microsoft.com/office/drawing/2014/main" id="{6F83C9A1-30C0-4120-A968-835EA492D852}"/>
              </a:ext>
            </a:extLst>
          </p:cNvPr>
          <p:cNvSpPr/>
          <p:nvPr/>
        </p:nvSpPr>
        <p:spPr>
          <a:xfrm>
            <a:off x="3238500" y="4198938"/>
            <a:ext cx="2603500" cy="914400"/>
          </a:xfrm>
          <a:prstGeom prst="rect">
            <a:avLst/>
          </a:prstGeom>
          <a:solidFill>
            <a:srgbClr val="00B0F0"/>
          </a:solidFill>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1600" dirty="0"/>
              <a:t>Division of Marine Fisheries: Shellfish Sanitation &amp; Management</a:t>
            </a:r>
          </a:p>
        </p:txBody>
      </p:sp>
      <p:sp>
        <p:nvSpPr>
          <p:cNvPr id="13" name="Rectangle 12">
            <a:extLst>
              <a:ext uri="{FF2B5EF4-FFF2-40B4-BE49-F238E27FC236}">
                <a16:creationId xmlns:a16="http://schemas.microsoft.com/office/drawing/2014/main" id="{82A15B02-A3AE-42E9-BDC6-12D31A226824}"/>
              </a:ext>
            </a:extLst>
          </p:cNvPr>
          <p:cNvSpPr/>
          <p:nvPr/>
        </p:nvSpPr>
        <p:spPr>
          <a:xfrm>
            <a:off x="7607300" y="4732338"/>
            <a:ext cx="1270000" cy="914400"/>
          </a:xfrm>
          <a:prstGeom prst="rect">
            <a:avLst/>
          </a:prstGeom>
          <a:solidFill>
            <a:srgbClr val="00B0F0"/>
          </a:solidFill>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1600" dirty="0"/>
              <a:t>Harvesters &amp; growing areas</a:t>
            </a:r>
          </a:p>
        </p:txBody>
      </p:sp>
      <p:sp>
        <p:nvSpPr>
          <p:cNvPr id="14" name="Rectangle 13">
            <a:extLst>
              <a:ext uri="{FF2B5EF4-FFF2-40B4-BE49-F238E27FC236}">
                <a16:creationId xmlns:a16="http://schemas.microsoft.com/office/drawing/2014/main" id="{55D8B8D0-4BB0-42E5-BF8B-00D0D9BA87F6}"/>
              </a:ext>
            </a:extLst>
          </p:cNvPr>
          <p:cNvSpPr/>
          <p:nvPr/>
        </p:nvSpPr>
        <p:spPr>
          <a:xfrm>
            <a:off x="6096000" y="4732338"/>
            <a:ext cx="1219200" cy="914400"/>
          </a:xfrm>
          <a:prstGeom prst="rect">
            <a:avLst/>
          </a:prstGeom>
          <a:solidFill>
            <a:srgbClr val="00B0F0"/>
          </a:solidFill>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1400" dirty="0"/>
              <a:t>Local shellfish constables</a:t>
            </a:r>
          </a:p>
        </p:txBody>
      </p:sp>
      <p:sp>
        <p:nvSpPr>
          <p:cNvPr id="16" name="Rectangle 15">
            <a:extLst>
              <a:ext uri="{FF2B5EF4-FFF2-40B4-BE49-F238E27FC236}">
                <a16:creationId xmlns:a16="http://schemas.microsoft.com/office/drawing/2014/main" id="{40E80196-4824-4551-AA0D-95524B052684}"/>
              </a:ext>
            </a:extLst>
          </p:cNvPr>
          <p:cNvSpPr/>
          <p:nvPr/>
        </p:nvSpPr>
        <p:spPr>
          <a:xfrm>
            <a:off x="3238500" y="5227638"/>
            <a:ext cx="2603500" cy="914400"/>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dirty="0"/>
              <a:t>Office of Law Enforcement: Environmental Police</a:t>
            </a:r>
          </a:p>
        </p:txBody>
      </p:sp>
      <p:sp>
        <p:nvSpPr>
          <p:cNvPr id="30736" name="TextBox 24">
            <a:extLst>
              <a:ext uri="{FF2B5EF4-FFF2-40B4-BE49-F238E27FC236}">
                <a16:creationId xmlns:a16="http://schemas.microsoft.com/office/drawing/2014/main" id="{03E020C1-B0C2-4762-B9B6-616F71CEFAAE}"/>
              </a:ext>
            </a:extLst>
          </p:cNvPr>
          <p:cNvSpPr txBox="1">
            <a:spLocks noChangeArrowheads="1"/>
          </p:cNvSpPr>
          <p:nvPr/>
        </p:nvSpPr>
        <p:spPr bwMode="auto">
          <a:xfrm>
            <a:off x="3111500" y="1201738"/>
            <a:ext cx="28194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eaLnBrk="0" hangingPunct="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eaLnBrk="0" hangingPunct="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eaLnBrk="0" hangingPunct="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eaLnBrk="0" hangingPunct="0">
              <a:spcBef>
                <a:spcPct val="20000"/>
              </a:spcBef>
              <a:buClr>
                <a:srgbClr val="8FB08C"/>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9pPr>
          </a:lstStyle>
          <a:p>
            <a:pPr algn="ctr" eaLnBrk="1" hangingPunct="1">
              <a:spcBef>
                <a:spcPct val="0"/>
              </a:spcBef>
              <a:buClrTx/>
              <a:buSzTx/>
              <a:buFontTx/>
              <a:buNone/>
            </a:pPr>
            <a:r>
              <a:rPr lang="en-US" altLang="en-US" sz="1800">
                <a:latin typeface="Arial" panose="020B0604020202020204" pitchFamily="34" charset="0"/>
                <a:cs typeface="Segoe UI" panose="020B0502040204020203" pitchFamily="34" charset="0"/>
              </a:rPr>
              <a:t>State Agency</a:t>
            </a:r>
          </a:p>
        </p:txBody>
      </p:sp>
      <p:sp>
        <p:nvSpPr>
          <p:cNvPr id="30737" name="TextBox 25">
            <a:extLst>
              <a:ext uri="{FF2B5EF4-FFF2-40B4-BE49-F238E27FC236}">
                <a16:creationId xmlns:a16="http://schemas.microsoft.com/office/drawing/2014/main" id="{6E94AC7A-E2E9-42E6-B830-AA24BEB05C7D}"/>
              </a:ext>
            </a:extLst>
          </p:cNvPr>
          <p:cNvSpPr txBox="1">
            <a:spLocks noChangeArrowheads="1"/>
          </p:cNvSpPr>
          <p:nvPr/>
        </p:nvSpPr>
        <p:spPr bwMode="auto">
          <a:xfrm>
            <a:off x="6057900" y="1201738"/>
            <a:ext cx="13144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eaLnBrk="0" hangingPunct="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eaLnBrk="0" hangingPunct="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eaLnBrk="0" hangingPunct="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eaLnBrk="0" hangingPunct="0">
              <a:spcBef>
                <a:spcPct val="20000"/>
              </a:spcBef>
              <a:buClr>
                <a:srgbClr val="8FB08C"/>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9pPr>
          </a:lstStyle>
          <a:p>
            <a:pPr algn="ctr" eaLnBrk="1" hangingPunct="1">
              <a:spcBef>
                <a:spcPct val="0"/>
              </a:spcBef>
              <a:buClrTx/>
              <a:buSzTx/>
              <a:buFontTx/>
              <a:buNone/>
            </a:pPr>
            <a:r>
              <a:rPr lang="en-US" altLang="en-US" sz="1800">
                <a:latin typeface="Arial" panose="020B0604020202020204" pitchFamily="34" charset="0"/>
                <a:cs typeface="Segoe UI" panose="020B0502040204020203" pitchFamily="34" charset="0"/>
              </a:rPr>
              <a:t>Town</a:t>
            </a:r>
          </a:p>
        </p:txBody>
      </p:sp>
      <p:sp>
        <p:nvSpPr>
          <p:cNvPr id="30738" name="TextBox 26">
            <a:extLst>
              <a:ext uri="{FF2B5EF4-FFF2-40B4-BE49-F238E27FC236}">
                <a16:creationId xmlns:a16="http://schemas.microsoft.com/office/drawing/2014/main" id="{8F863EF8-9C56-4D2B-854C-B1FE82A156C5}"/>
              </a:ext>
            </a:extLst>
          </p:cNvPr>
          <p:cNvSpPr txBox="1">
            <a:spLocks noChangeArrowheads="1"/>
          </p:cNvSpPr>
          <p:nvPr/>
        </p:nvSpPr>
        <p:spPr bwMode="auto">
          <a:xfrm>
            <a:off x="7467600" y="1181100"/>
            <a:ext cx="1676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eaLnBrk="0" hangingPunct="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eaLnBrk="0" hangingPunct="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eaLnBrk="0" hangingPunct="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eaLnBrk="0" hangingPunct="0">
              <a:spcBef>
                <a:spcPct val="20000"/>
              </a:spcBef>
              <a:buClr>
                <a:srgbClr val="8FB08C"/>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9pPr>
          </a:lstStyle>
          <a:p>
            <a:pPr algn="ctr" eaLnBrk="1" hangingPunct="1">
              <a:spcBef>
                <a:spcPct val="0"/>
              </a:spcBef>
              <a:buClrTx/>
              <a:buSzTx/>
              <a:buFontTx/>
              <a:buNone/>
            </a:pPr>
            <a:r>
              <a:rPr lang="en-US" altLang="en-US" sz="1800">
                <a:latin typeface="Arial" panose="020B0604020202020204" pitchFamily="34" charset="0"/>
                <a:cs typeface="Segoe UI" panose="020B0502040204020203" pitchFamily="34" charset="0"/>
              </a:rPr>
              <a:t>Responsibility</a:t>
            </a:r>
          </a:p>
        </p:txBody>
      </p:sp>
      <p:sp>
        <p:nvSpPr>
          <p:cNvPr id="74" name="Down Arrow 73">
            <a:extLst>
              <a:ext uri="{FF2B5EF4-FFF2-40B4-BE49-F238E27FC236}">
                <a16:creationId xmlns:a16="http://schemas.microsoft.com/office/drawing/2014/main" id="{536CA9C2-0845-47C9-8AA2-4CBAE75F0815}"/>
              </a:ext>
            </a:extLst>
          </p:cNvPr>
          <p:cNvSpPr/>
          <p:nvPr/>
        </p:nvSpPr>
        <p:spPr>
          <a:xfrm>
            <a:off x="5143500" y="1120775"/>
            <a:ext cx="1536700" cy="5029200"/>
          </a:xfrm>
          <a:prstGeom prst="downArrow">
            <a:avLst/>
          </a:prstGeom>
          <a:solidFill>
            <a:srgbClr val="92D050">
              <a:alpha val="64000"/>
            </a:srgbClr>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5" name="TextBox 74">
            <a:extLst>
              <a:ext uri="{FF2B5EF4-FFF2-40B4-BE49-F238E27FC236}">
                <a16:creationId xmlns:a16="http://schemas.microsoft.com/office/drawing/2014/main" id="{9504ECE0-C2F6-4306-80A9-854C959191A0}"/>
              </a:ext>
            </a:extLst>
          </p:cNvPr>
          <p:cNvSpPr txBox="1">
            <a:spLocks noChangeArrowheads="1"/>
          </p:cNvSpPr>
          <p:nvPr/>
        </p:nvSpPr>
        <p:spPr bwMode="auto">
          <a:xfrm>
            <a:off x="4572000" y="304801"/>
            <a:ext cx="328808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eaLnBrk="0" hangingPunct="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eaLnBrk="0" hangingPunct="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eaLnBrk="0" hangingPunct="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eaLnBrk="0" hangingPunct="0">
              <a:spcBef>
                <a:spcPct val="20000"/>
              </a:spcBef>
              <a:buClr>
                <a:srgbClr val="8FB08C"/>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9pPr>
          </a:lstStyle>
          <a:p>
            <a:pPr eaLnBrk="1" hangingPunct="1">
              <a:spcBef>
                <a:spcPct val="0"/>
              </a:spcBef>
              <a:buClrTx/>
              <a:buSzTx/>
              <a:buFontTx/>
              <a:buNone/>
            </a:pPr>
            <a:r>
              <a:rPr lang="en-US" altLang="en-US" sz="4400" b="1">
                <a:solidFill>
                  <a:srgbClr val="92D050"/>
                </a:solidFill>
                <a:latin typeface="Arial" panose="020B0604020202020204" pitchFamily="34" charset="0"/>
                <a:cs typeface="Segoe UI" panose="020B0502040204020203" pitchFamily="34" charset="0"/>
              </a:rPr>
              <a:t>Information</a:t>
            </a:r>
            <a:endParaRPr lang="en-US" altLang="en-US" sz="2800" b="1">
              <a:solidFill>
                <a:srgbClr val="92D050"/>
              </a:solidFill>
              <a:latin typeface="Arial" panose="020B0604020202020204" pitchFamily="34" charset="0"/>
              <a:cs typeface="Segoe UI" panose="020B0502040204020203" pitchFamily="34" charset="0"/>
            </a:endParaRPr>
          </a:p>
        </p:txBody>
      </p:sp>
    </p:spTree>
    <p:extLst>
      <p:ext uri="{BB962C8B-B14F-4D97-AF65-F5344CB8AC3E}">
        <p14:creationId xmlns:p14="http://schemas.microsoft.com/office/powerpoint/2010/main" val="360648340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500"/>
                                        <p:tgtEl>
                                          <p:spTgt spid="10"/>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nodeType="afterGroup">
                            <p:stCondLst>
                              <p:cond delay="500"/>
                            </p:stCondLst>
                            <p:childTnLst>
                              <p:par>
                                <p:cTn id="22" presetID="22" presetClass="entr" presetSubtype="8"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left)">
                                      <p:cBhvr>
                                        <p:cTn id="24" dur="500"/>
                                        <p:tgtEl>
                                          <p:spTgt spid="9"/>
                                        </p:tgtEl>
                                      </p:cBhvr>
                                    </p:animEffect>
                                  </p:childTnLst>
                                </p:cTn>
                              </p:par>
                            </p:childTnLst>
                          </p:cTn>
                        </p:par>
                        <p:par>
                          <p:cTn id="25" fill="hold" nodeType="afterGroup">
                            <p:stCondLst>
                              <p:cond delay="1000"/>
                            </p:stCondLst>
                            <p:childTnLst>
                              <p:par>
                                <p:cTn id="26" presetID="22" presetClass="entr" presetSubtype="8"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wipe(left)">
                                      <p:cBhvr>
                                        <p:cTn id="28" dur="500"/>
                                        <p:tgtEl>
                                          <p:spTgt spid="11"/>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left)">
                                      <p:cBhvr>
                                        <p:cTn id="33" dur="500"/>
                                        <p:tgtEl>
                                          <p:spTgt spid="12"/>
                                        </p:tgtEl>
                                      </p:cBhvr>
                                    </p:animEffect>
                                  </p:childTnLst>
                                </p:cTn>
                              </p:par>
                            </p:childTnLst>
                          </p:cTn>
                        </p:par>
                        <p:par>
                          <p:cTn id="34" fill="hold" nodeType="afterGroup">
                            <p:stCondLst>
                              <p:cond delay="500"/>
                            </p:stCondLst>
                            <p:childTnLst>
                              <p:par>
                                <p:cTn id="35" presetID="22" presetClass="entr" presetSubtype="8"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wipe(left)">
                                      <p:cBhvr>
                                        <p:cTn id="37" dur="500"/>
                                        <p:tgtEl>
                                          <p:spTgt spid="16"/>
                                        </p:tgtEl>
                                      </p:cBhvr>
                                    </p:animEffect>
                                  </p:childTnLst>
                                </p:cTn>
                              </p:par>
                            </p:childTnLst>
                          </p:cTn>
                        </p:par>
                        <p:par>
                          <p:cTn id="38" fill="hold" nodeType="afterGroup">
                            <p:stCondLst>
                              <p:cond delay="1000"/>
                            </p:stCondLst>
                            <p:childTnLst>
                              <p:par>
                                <p:cTn id="39" presetID="22" presetClass="entr" presetSubtype="8"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left)">
                                      <p:cBhvr>
                                        <p:cTn id="41" dur="500"/>
                                        <p:tgtEl>
                                          <p:spTgt spid="14"/>
                                        </p:tgtEl>
                                      </p:cBhvr>
                                    </p:animEffect>
                                  </p:childTnLst>
                                </p:cTn>
                              </p:par>
                            </p:childTnLst>
                          </p:cTn>
                        </p:par>
                        <p:par>
                          <p:cTn id="42" fill="hold" nodeType="afterGroup">
                            <p:stCondLst>
                              <p:cond delay="1500"/>
                            </p:stCondLst>
                            <p:childTnLst>
                              <p:par>
                                <p:cTn id="43" presetID="22" presetClass="entr" presetSubtype="8" fill="hold" grpId="0"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nodeType="afterGroup">
                            <p:stCondLst>
                              <p:cond delay="2000"/>
                            </p:stCondLst>
                            <p:childTnLst>
                              <p:par>
                                <p:cTn id="47" presetID="1" presetClass="entr" presetSubtype="0" fill="hold" grpId="0" nodeType="afterEffect">
                                  <p:stCondLst>
                                    <p:cond delay="500"/>
                                  </p:stCondLst>
                                  <p:childTnLst>
                                    <p:set>
                                      <p:cBhvr>
                                        <p:cTn id="48" dur="1" fill="hold">
                                          <p:stCondLst>
                                            <p:cond delay="0"/>
                                          </p:stCondLst>
                                        </p:cTn>
                                        <p:tgtEl>
                                          <p:spTgt spid="75"/>
                                        </p:tgtEl>
                                        <p:attrNameLst>
                                          <p:attrName>style.visibility</p:attrName>
                                        </p:attrNameLst>
                                      </p:cBhvr>
                                      <p:to>
                                        <p:strVal val="visible"/>
                                      </p:to>
                                    </p:set>
                                  </p:childTnLst>
                                </p:cTn>
                              </p:par>
                            </p:childTnLst>
                          </p:cTn>
                        </p:par>
                        <p:par>
                          <p:cTn id="49" fill="hold" nodeType="afterGroup">
                            <p:stCondLst>
                              <p:cond delay="2500"/>
                            </p:stCondLst>
                            <p:childTnLst>
                              <p:par>
                                <p:cTn id="50" presetID="22" presetClass="entr" presetSubtype="1" fill="hold" grpId="0" nodeType="afterEffect">
                                  <p:stCondLst>
                                    <p:cond delay="0"/>
                                  </p:stCondLst>
                                  <p:childTnLst>
                                    <p:set>
                                      <p:cBhvr>
                                        <p:cTn id="51" dur="1" fill="hold">
                                          <p:stCondLst>
                                            <p:cond delay="0"/>
                                          </p:stCondLst>
                                        </p:cTn>
                                        <p:tgtEl>
                                          <p:spTgt spid="74"/>
                                        </p:tgtEl>
                                        <p:attrNameLst>
                                          <p:attrName>style.visibility</p:attrName>
                                        </p:attrNameLst>
                                      </p:cBhvr>
                                      <p:to>
                                        <p:strVal val="visible"/>
                                      </p:to>
                                    </p:set>
                                    <p:animEffect transition="in" filter="wipe(up)">
                                      <p:cBhvr>
                                        <p:cTn id="52" dur="20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P spid="13" grpId="0" animBg="1"/>
      <p:bldP spid="14" grpId="0" animBg="1"/>
      <p:bldP spid="16" grpId="0" animBg="1"/>
      <p:bldP spid="74" grpId="0" animBg="1"/>
      <p:bldP spid="7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a:spcBef>
                <a:spcPts val="300"/>
              </a:spcBef>
            </a:pPr>
            <a:r>
              <a:rPr lang="en-US" dirty="0"/>
              <a:t>Demographic</a:t>
            </a:r>
          </a:p>
          <a:p>
            <a:pPr>
              <a:spcBef>
                <a:spcPts val="300"/>
              </a:spcBef>
            </a:pPr>
            <a:r>
              <a:rPr lang="en-US" dirty="0"/>
              <a:t>Clinical</a:t>
            </a:r>
          </a:p>
          <a:p>
            <a:pPr lvl="1">
              <a:spcBef>
                <a:spcPts val="0"/>
              </a:spcBef>
              <a:spcAft>
                <a:spcPts val="200"/>
              </a:spcAft>
            </a:pPr>
            <a:r>
              <a:rPr lang="en-US" dirty="0"/>
              <a:t>When did illness begin</a:t>
            </a:r>
          </a:p>
          <a:p>
            <a:pPr lvl="1">
              <a:spcBef>
                <a:spcPts val="0"/>
              </a:spcBef>
              <a:spcAft>
                <a:spcPts val="200"/>
              </a:spcAft>
            </a:pPr>
            <a:r>
              <a:rPr lang="en-US" dirty="0"/>
              <a:t>Symptoms</a:t>
            </a:r>
          </a:p>
          <a:p>
            <a:pPr lvl="1">
              <a:spcBef>
                <a:spcPts val="0"/>
              </a:spcBef>
              <a:spcAft>
                <a:spcPts val="200"/>
              </a:spcAft>
            </a:pPr>
            <a:r>
              <a:rPr lang="en-US" dirty="0"/>
              <a:t>Hospitalization</a:t>
            </a:r>
          </a:p>
          <a:p>
            <a:pPr lvl="1">
              <a:spcBef>
                <a:spcPts val="0"/>
              </a:spcBef>
              <a:spcAft>
                <a:spcPts val="200"/>
              </a:spcAft>
            </a:pPr>
            <a:r>
              <a:rPr lang="en-US" dirty="0"/>
              <a:t>Underlying medical conditions</a:t>
            </a:r>
          </a:p>
          <a:p>
            <a:pPr>
              <a:spcBef>
                <a:spcPts val="300"/>
              </a:spcBef>
            </a:pPr>
            <a:r>
              <a:rPr lang="en-US" dirty="0"/>
              <a:t>Exposures before becoming ill</a:t>
            </a:r>
          </a:p>
          <a:p>
            <a:pPr lvl="1">
              <a:spcBef>
                <a:spcPts val="0"/>
              </a:spcBef>
              <a:spcAft>
                <a:spcPts val="200"/>
              </a:spcAft>
            </a:pPr>
            <a:r>
              <a:rPr lang="en-US" dirty="0"/>
              <a:t>Consumption of high-risk foods</a:t>
            </a:r>
          </a:p>
          <a:p>
            <a:pPr lvl="1">
              <a:spcBef>
                <a:spcPts val="0"/>
              </a:spcBef>
              <a:spcAft>
                <a:spcPts val="200"/>
              </a:spcAft>
            </a:pPr>
            <a:r>
              <a:rPr lang="en-US" dirty="0"/>
              <a:t>Travel</a:t>
            </a:r>
          </a:p>
          <a:p>
            <a:pPr lvl="1">
              <a:spcBef>
                <a:spcPts val="0"/>
              </a:spcBef>
              <a:spcAft>
                <a:spcPts val="200"/>
              </a:spcAft>
            </a:pPr>
            <a:r>
              <a:rPr lang="en-US" dirty="0"/>
              <a:t>Close contacts with similar illness</a:t>
            </a:r>
          </a:p>
          <a:p>
            <a:pPr lvl="1">
              <a:spcBef>
                <a:spcPts val="0"/>
              </a:spcBef>
              <a:spcAft>
                <a:spcPts val="200"/>
              </a:spcAft>
            </a:pPr>
            <a:r>
              <a:rPr lang="en-US" dirty="0"/>
              <a:t>Exposure to water</a:t>
            </a:r>
          </a:p>
          <a:p>
            <a:pPr>
              <a:spcBef>
                <a:spcPts val="300"/>
              </a:spcBef>
            </a:pPr>
            <a:r>
              <a:rPr lang="en-US" dirty="0"/>
              <a:t>Provide education</a:t>
            </a:r>
          </a:p>
        </p:txBody>
      </p:sp>
      <p:sp>
        <p:nvSpPr>
          <p:cNvPr id="3" name="Title 2"/>
          <p:cNvSpPr>
            <a:spLocks noGrp="1"/>
          </p:cNvSpPr>
          <p:nvPr>
            <p:ph type="title"/>
          </p:nvPr>
        </p:nvSpPr>
        <p:spPr/>
        <p:txBody>
          <a:bodyPr/>
          <a:lstStyle/>
          <a:p>
            <a:r>
              <a:rPr lang="en-US" i="1" dirty="0"/>
              <a:t>Vibrio </a:t>
            </a:r>
            <a:r>
              <a:rPr lang="en-US" i="1" dirty="0" err="1"/>
              <a:t>parahaemolytics</a:t>
            </a:r>
            <a:r>
              <a:rPr lang="en-US" i="1" dirty="0"/>
              <a:t> </a:t>
            </a:r>
            <a:r>
              <a:rPr lang="en-US" dirty="0"/>
              <a:t>Case Interview</a:t>
            </a:r>
          </a:p>
        </p:txBody>
      </p:sp>
      <p:pic>
        <p:nvPicPr>
          <p:cNvPr id="9218" name="Picture 2" descr="Image result for taking not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5601" y="1981200"/>
            <a:ext cx="3621781" cy="2419350"/>
          </a:xfrm>
          <a:prstGeom prst="rect">
            <a:avLst/>
          </a:prstGeom>
          <a:noFill/>
          <a:ln w="28575">
            <a:solidFill>
              <a:schemeClr val="accent2"/>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04216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133600" y="1219201"/>
            <a:ext cx="4191000" cy="4525965"/>
          </a:xfrm>
        </p:spPr>
        <p:txBody>
          <a:bodyPr/>
          <a:lstStyle/>
          <a:p>
            <a:r>
              <a:rPr lang="en-US" dirty="0"/>
              <a:t>When consumed</a:t>
            </a:r>
          </a:p>
          <a:p>
            <a:r>
              <a:rPr lang="en-US" dirty="0"/>
              <a:t>Where purchased </a:t>
            </a:r>
          </a:p>
          <a:p>
            <a:r>
              <a:rPr lang="en-US" dirty="0"/>
              <a:t>Where consumed</a:t>
            </a:r>
          </a:p>
          <a:p>
            <a:r>
              <a:rPr lang="en-US" dirty="0"/>
              <a:t>Amount consumed</a:t>
            </a:r>
          </a:p>
          <a:p>
            <a:r>
              <a:rPr lang="en-US" dirty="0"/>
              <a:t>How prepared</a:t>
            </a:r>
          </a:p>
          <a:p>
            <a:r>
              <a:rPr lang="en-US" dirty="0"/>
              <a:t>Any particular types</a:t>
            </a:r>
          </a:p>
          <a:p>
            <a:r>
              <a:rPr lang="en-US" dirty="0"/>
              <a:t>Last four digits of credit card used</a:t>
            </a:r>
          </a:p>
          <a:p>
            <a:endParaRPr lang="en-US" dirty="0"/>
          </a:p>
          <a:p>
            <a:endParaRPr lang="en-US" dirty="0"/>
          </a:p>
          <a:p>
            <a:pPr marL="0" indent="0">
              <a:buNone/>
            </a:pPr>
            <a:endParaRPr lang="en-US" dirty="0"/>
          </a:p>
        </p:txBody>
      </p:sp>
      <p:sp>
        <p:nvSpPr>
          <p:cNvPr id="4" name="Title 2"/>
          <p:cNvSpPr>
            <a:spLocks noGrp="1"/>
          </p:cNvSpPr>
          <p:nvPr>
            <p:ph type="title"/>
          </p:nvPr>
        </p:nvSpPr>
        <p:spPr/>
        <p:txBody>
          <a:bodyPr anchor="t"/>
          <a:lstStyle/>
          <a:p>
            <a:r>
              <a:rPr lang="en-US" dirty="0"/>
              <a:t>If a Case Reports Eating Oysters</a:t>
            </a:r>
          </a:p>
        </p:txBody>
      </p:sp>
      <p:pic>
        <p:nvPicPr>
          <p:cNvPr id="5122" name="Picture 2" descr="Image result for oyster shack"/>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1111" t="7273" r="14773"/>
          <a:stretch/>
        </p:blipFill>
        <p:spPr bwMode="auto">
          <a:xfrm>
            <a:off x="6934200" y="1219200"/>
            <a:ext cx="1618362" cy="1349830"/>
          </a:xfrm>
          <a:prstGeom prst="rect">
            <a:avLst/>
          </a:prstGeom>
          <a:noFill/>
          <a:ln w="28575">
            <a:solidFill>
              <a:schemeClr val="accent2"/>
            </a:solidFill>
          </a:ln>
          <a:extLst>
            <a:ext uri="{909E8E84-426E-40DD-AFC4-6F175D3DCCD1}">
              <a14:hiddenFill xmlns:a14="http://schemas.microsoft.com/office/drawing/2010/main">
                <a:solidFill>
                  <a:srgbClr val="FFFFFF"/>
                </a:solidFill>
              </a14:hiddenFill>
            </a:ext>
          </a:extLst>
        </p:spPr>
      </p:pic>
      <p:pic>
        <p:nvPicPr>
          <p:cNvPr id="5134" name="Picture 14" descr="Image result for today's oysters"/>
          <p:cNvPicPr>
            <a:picLocks noChangeAspect="1" noChangeArrowheads="1"/>
          </p:cNvPicPr>
          <p:nvPr/>
        </p:nvPicPr>
        <p:blipFill rotWithShape="1">
          <a:blip r:embed="rId4">
            <a:extLst>
              <a:ext uri="{28A0092B-C50C-407E-A947-70E740481C1C}">
                <a14:useLocalDpi xmlns:a14="http://schemas.microsoft.com/office/drawing/2010/main" val="0"/>
              </a:ext>
            </a:extLst>
          </a:blip>
          <a:srcRect l="21566" t="18641" r="25686" b="24978"/>
          <a:stretch/>
        </p:blipFill>
        <p:spPr bwMode="auto">
          <a:xfrm>
            <a:off x="8718418" y="1219200"/>
            <a:ext cx="1474605" cy="2098476"/>
          </a:xfrm>
          <a:prstGeom prst="rect">
            <a:avLst/>
          </a:prstGeom>
          <a:noFill/>
          <a:ln w="28575">
            <a:solidFill>
              <a:schemeClr val="accent2"/>
            </a:solidFill>
          </a:ln>
          <a:extLst>
            <a:ext uri="{909E8E84-426E-40DD-AFC4-6F175D3DCCD1}">
              <a14:hiddenFill xmlns:a14="http://schemas.microsoft.com/office/drawing/2010/main">
                <a:solidFill>
                  <a:srgbClr val="FFFFFF"/>
                </a:solidFill>
              </a14:hiddenFill>
            </a:ext>
          </a:extLst>
        </p:spPr>
      </p:pic>
      <p:pic>
        <p:nvPicPr>
          <p:cNvPr id="12" name="Picture 11" descr="Image result for credit card"/>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717575" y="3479801"/>
            <a:ext cx="1475447" cy="862557"/>
          </a:xfrm>
          <a:prstGeom prst="rect">
            <a:avLst/>
          </a:prstGeom>
          <a:noFill/>
          <a:ln w="28575">
            <a:solidFill>
              <a:schemeClr val="accent2"/>
            </a:solidFill>
          </a:ln>
          <a:extLst>
            <a:ext uri="{909E8E84-426E-40DD-AFC4-6F175D3DCCD1}">
              <a14:hiddenFill xmlns:a14="http://schemas.microsoft.com/office/drawing/2010/main">
                <a:solidFill>
                  <a:srgbClr val="FFFFFF"/>
                </a:solidFill>
              </a14:hiddenFill>
            </a:ext>
          </a:extLst>
        </p:spPr>
      </p:pic>
      <p:pic>
        <p:nvPicPr>
          <p:cNvPr id="5136" name="Picture 16" descr="Image result for happy hour oyster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916038" y="4038601"/>
            <a:ext cx="1618362" cy="1760719"/>
          </a:xfrm>
          <a:prstGeom prst="rect">
            <a:avLst/>
          </a:prstGeom>
          <a:noFill/>
          <a:ln w="28575">
            <a:solidFill>
              <a:schemeClr val="accent2"/>
            </a:solidFill>
          </a:ln>
          <a:extLst>
            <a:ext uri="{909E8E84-426E-40DD-AFC4-6F175D3DCCD1}">
              <a14:hiddenFill xmlns:a14="http://schemas.microsoft.com/office/drawing/2010/main">
                <a:solidFill>
                  <a:srgbClr val="FFFFFF"/>
                </a:solidFill>
              </a14:hiddenFill>
            </a:ext>
          </a:extLst>
        </p:spPr>
      </p:pic>
      <p:pic>
        <p:nvPicPr>
          <p:cNvPr id="5138" name="Picture 18" descr="Image result for calenda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t="7425" b="666"/>
          <a:stretch/>
        </p:blipFill>
        <p:spPr bwMode="auto">
          <a:xfrm>
            <a:off x="6934200" y="2743201"/>
            <a:ext cx="1618362" cy="1116965"/>
          </a:xfrm>
          <a:prstGeom prst="rect">
            <a:avLst/>
          </a:prstGeom>
          <a:noFill/>
          <a:ln w="28575">
            <a:solidFill>
              <a:schemeClr val="accent2"/>
            </a:solidFill>
          </a:ln>
          <a:extLst>
            <a:ext uri="{909E8E84-426E-40DD-AFC4-6F175D3DCCD1}">
              <a14:hiddenFill xmlns:a14="http://schemas.microsoft.com/office/drawing/2010/main">
                <a:solidFill>
                  <a:srgbClr val="FFFFFF"/>
                </a:solidFill>
              </a14:hiddenFill>
            </a:ext>
          </a:extLst>
        </p:spPr>
      </p:pic>
      <p:pic>
        <p:nvPicPr>
          <p:cNvPr id="5144" name="Picture 24" descr="Image result for clock on wall"/>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14831" t="8128" r="22496" b="8627"/>
          <a:stretch/>
        </p:blipFill>
        <p:spPr bwMode="auto">
          <a:xfrm>
            <a:off x="8701401" y="4495800"/>
            <a:ext cx="1491620" cy="1279252"/>
          </a:xfrm>
          <a:prstGeom prst="rect">
            <a:avLst/>
          </a:prstGeom>
          <a:noFill/>
          <a:ln w="28575">
            <a:solidFill>
              <a:schemeClr val="accent2"/>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85808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Calls from the public reporting gastrointestinal illness after eating oysters</a:t>
            </a:r>
          </a:p>
          <a:p>
            <a:pPr lvl="1"/>
            <a:r>
              <a:rPr lang="en-US" dirty="0"/>
              <a:t>Symptom and exposure information collected</a:t>
            </a:r>
          </a:p>
          <a:p>
            <a:pPr lvl="1"/>
            <a:r>
              <a:rPr lang="en-US" dirty="0"/>
              <a:t>Individual encouraged to seek medical attention</a:t>
            </a:r>
          </a:p>
          <a:p>
            <a:pPr lvl="1"/>
            <a:r>
              <a:rPr lang="en-US" dirty="0"/>
              <a:t>Complaint is investigated</a:t>
            </a:r>
          </a:p>
          <a:p>
            <a:pPr lvl="1"/>
            <a:endParaRPr lang="en-US" dirty="0"/>
          </a:p>
          <a:p>
            <a:pPr lvl="1"/>
            <a:endParaRPr lang="en-US" dirty="0"/>
          </a:p>
        </p:txBody>
      </p:sp>
      <p:sp>
        <p:nvSpPr>
          <p:cNvPr id="3" name="Title 2"/>
          <p:cNvSpPr>
            <a:spLocks noGrp="1"/>
          </p:cNvSpPr>
          <p:nvPr>
            <p:ph type="title"/>
          </p:nvPr>
        </p:nvSpPr>
        <p:spPr/>
        <p:txBody>
          <a:bodyPr/>
          <a:lstStyle/>
          <a:p>
            <a:r>
              <a:rPr lang="en-US"/>
              <a:t>Phone Calls</a:t>
            </a:r>
            <a:endParaRPr lang="en-US" dirty="0"/>
          </a:p>
        </p:txBody>
      </p:sp>
      <p:pic>
        <p:nvPicPr>
          <p:cNvPr id="6148" name="Picture 4" descr="Image result for office pho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5600" y="3505200"/>
            <a:ext cx="3657600" cy="2194560"/>
          </a:xfrm>
          <a:prstGeom prst="rect">
            <a:avLst/>
          </a:prstGeom>
          <a:noFill/>
          <a:ln w="28575">
            <a:solidFill>
              <a:schemeClr val="accent2"/>
            </a:solidFill>
          </a:ln>
          <a:extLst>
            <a:ext uri="{909E8E84-426E-40DD-AFC4-6F175D3DCCD1}">
              <a14:hiddenFill xmlns:a14="http://schemas.microsoft.com/office/drawing/2010/main">
                <a:solidFill>
                  <a:srgbClr val="FFFFFF"/>
                </a:solidFill>
              </a14:hiddenFill>
            </a:ext>
          </a:extLst>
        </p:spPr>
      </p:pic>
      <p:sp>
        <p:nvSpPr>
          <p:cNvPr id="6" name="Rounded Rectangle 5"/>
          <p:cNvSpPr/>
          <p:nvPr/>
        </p:nvSpPr>
        <p:spPr>
          <a:xfrm>
            <a:off x="2438400" y="3962400"/>
            <a:ext cx="3657600" cy="1219200"/>
          </a:xfrm>
          <a:prstGeom prst="roundRect">
            <a:avLst/>
          </a:prstGeom>
          <a:solidFill>
            <a:srgbClr val="F7F2D1"/>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en-US" dirty="0">
                <a:solidFill>
                  <a:schemeClr val="bg2">
                    <a:lumMod val="10000"/>
                  </a:schemeClr>
                </a:solidFill>
              </a:rPr>
              <a:t>Without a diagnosis, the illness will not impact the closure of any harvest areas </a:t>
            </a:r>
          </a:p>
        </p:txBody>
      </p:sp>
    </p:spTree>
    <p:extLst>
      <p:ext uri="{BB962C8B-B14F-4D97-AF65-F5344CB8AC3E}">
        <p14:creationId xmlns:p14="http://schemas.microsoft.com/office/powerpoint/2010/main" val="849614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981200" y="1219201"/>
            <a:ext cx="5410200" cy="4525965"/>
          </a:xfrm>
        </p:spPr>
        <p:txBody>
          <a:bodyPr>
            <a:normAutofit fontScale="77500" lnSpcReduction="20000"/>
          </a:bodyPr>
          <a:lstStyle/>
          <a:p>
            <a:pPr>
              <a:lnSpc>
                <a:spcPct val="100000"/>
              </a:lnSpc>
            </a:pPr>
            <a:r>
              <a:rPr lang="en-US" sz="3300" b="1" dirty="0"/>
              <a:t>Vibrio Working Group</a:t>
            </a:r>
          </a:p>
          <a:p>
            <a:pPr lvl="1">
              <a:lnSpc>
                <a:spcPct val="100000"/>
              </a:lnSpc>
            </a:pPr>
            <a:endParaRPr lang="en-US" sz="2800" dirty="0"/>
          </a:p>
          <a:p>
            <a:pPr lvl="1">
              <a:lnSpc>
                <a:spcPct val="100000"/>
              </a:lnSpc>
            </a:pPr>
            <a:r>
              <a:rPr lang="en-US" sz="2800" dirty="0"/>
              <a:t>Established after 2013 season</a:t>
            </a:r>
          </a:p>
          <a:p>
            <a:pPr lvl="1">
              <a:lnSpc>
                <a:spcPct val="100000"/>
              </a:lnSpc>
            </a:pPr>
            <a:r>
              <a:rPr lang="en-US" sz="2800" dirty="0"/>
              <a:t>Modeled after the Working Group on Foodborne Illness Control (1986)</a:t>
            </a:r>
          </a:p>
          <a:p>
            <a:pPr lvl="1">
              <a:lnSpc>
                <a:spcPct val="100000"/>
              </a:lnSpc>
            </a:pPr>
            <a:r>
              <a:rPr lang="en-US" sz="2800" dirty="0"/>
              <a:t>Traceback information across </a:t>
            </a:r>
            <a:r>
              <a:rPr lang="en-US" sz="2800" i="1" dirty="0" err="1"/>
              <a:t>Vp</a:t>
            </a:r>
            <a:r>
              <a:rPr lang="en-US" sz="2800" dirty="0"/>
              <a:t> cases is aggregated and discussed among members </a:t>
            </a:r>
          </a:p>
          <a:p>
            <a:pPr lvl="1">
              <a:lnSpc>
                <a:spcPct val="100000"/>
              </a:lnSpc>
            </a:pPr>
            <a:r>
              <a:rPr lang="en-US" sz="2800" dirty="0"/>
              <a:t>Reviews case information and makes decisions as to whether a harvest area closure and/or recall is warranted in accordance with NSSP and state regulations</a:t>
            </a:r>
          </a:p>
          <a:p>
            <a:pPr lvl="1">
              <a:lnSpc>
                <a:spcPct val="100000"/>
              </a:lnSpc>
            </a:pPr>
            <a:r>
              <a:rPr lang="en-US" altLang="en-US" sz="2800" dirty="0"/>
              <a:t>Work to improve </a:t>
            </a:r>
            <a:r>
              <a:rPr lang="en-US" altLang="en-US" sz="2800" i="1" dirty="0"/>
              <a:t>Vibrio</a:t>
            </a:r>
            <a:r>
              <a:rPr lang="en-US" altLang="en-US" sz="2800" dirty="0"/>
              <a:t> investigations</a:t>
            </a:r>
          </a:p>
          <a:p>
            <a:pPr lvl="1">
              <a:lnSpc>
                <a:spcPct val="100000"/>
              </a:lnSpc>
            </a:pPr>
            <a:endParaRPr lang="en-US" dirty="0"/>
          </a:p>
        </p:txBody>
      </p:sp>
      <p:sp>
        <p:nvSpPr>
          <p:cNvPr id="3" name="Title 2"/>
          <p:cNvSpPr>
            <a:spLocks noGrp="1"/>
          </p:cNvSpPr>
          <p:nvPr>
            <p:ph type="title"/>
          </p:nvPr>
        </p:nvSpPr>
        <p:spPr/>
        <p:txBody>
          <a:bodyPr anchor="t"/>
          <a:lstStyle/>
          <a:p>
            <a:r>
              <a:rPr lang="en-US" dirty="0"/>
              <a:t>What Happens With Case Information?</a:t>
            </a:r>
          </a:p>
        </p:txBody>
      </p:sp>
      <p:sp>
        <p:nvSpPr>
          <p:cNvPr id="9" name="Rectangle 8"/>
          <p:cNvSpPr/>
          <p:nvPr/>
        </p:nvSpPr>
        <p:spPr>
          <a:xfrm>
            <a:off x="7531100" y="1181100"/>
            <a:ext cx="2603500" cy="914400"/>
          </a:xfrm>
          <a:prstGeom prst="rect">
            <a:avLst/>
          </a:prstGeom>
          <a:solidFill>
            <a:schemeClr val="accent3">
              <a:lumMod val="60000"/>
              <a:lumOff val="40000"/>
            </a:schemeClr>
          </a:solidFill>
          <a:ln>
            <a:solidFill>
              <a:srgbClr val="336699"/>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600" dirty="0">
                <a:solidFill>
                  <a:srgbClr val="002060"/>
                </a:solidFill>
              </a:rPr>
              <a:t>Department of Public Health: Bureau of Infectious Disease</a:t>
            </a:r>
          </a:p>
        </p:txBody>
      </p:sp>
      <p:sp>
        <p:nvSpPr>
          <p:cNvPr id="10" name="Rectangle 9"/>
          <p:cNvSpPr/>
          <p:nvPr/>
        </p:nvSpPr>
        <p:spPr>
          <a:xfrm>
            <a:off x="7531100" y="2209800"/>
            <a:ext cx="2603500" cy="914400"/>
          </a:xfrm>
          <a:prstGeom prst="rect">
            <a:avLst/>
          </a:prstGeom>
          <a:solidFill>
            <a:srgbClr val="C9C1E5"/>
          </a:solidFill>
          <a:ln>
            <a:solidFill>
              <a:srgbClr val="7030A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1600" dirty="0">
                <a:solidFill>
                  <a:srgbClr val="7030A0"/>
                </a:solidFill>
              </a:rPr>
              <a:t>Department of Public Health: Bureau of Environmental Health</a:t>
            </a:r>
          </a:p>
        </p:txBody>
      </p:sp>
      <p:sp>
        <p:nvSpPr>
          <p:cNvPr id="11" name="Rectangle 10"/>
          <p:cNvSpPr/>
          <p:nvPr/>
        </p:nvSpPr>
        <p:spPr>
          <a:xfrm>
            <a:off x="7556500" y="3238500"/>
            <a:ext cx="2603500" cy="914400"/>
          </a:xfrm>
          <a:prstGeom prst="rect">
            <a:avLst/>
          </a:prstGeom>
          <a:solidFill>
            <a:schemeClr val="accent1">
              <a:lumMod val="60000"/>
              <a:lumOff val="40000"/>
            </a:schemeClr>
          </a:solidFill>
          <a:ln>
            <a:solidFill>
              <a:schemeClr val="accent1">
                <a:lumMod val="75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600" dirty="0">
                <a:solidFill>
                  <a:schemeClr val="accent1">
                    <a:lumMod val="50000"/>
                  </a:schemeClr>
                </a:solidFill>
              </a:rPr>
              <a:t>Division of Marine Fisheries: Shellfish Sanitation &amp; Management</a:t>
            </a:r>
          </a:p>
        </p:txBody>
      </p:sp>
      <p:sp>
        <p:nvSpPr>
          <p:cNvPr id="12" name="Rectangle 11"/>
          <p:cNvSpPr/>
          <p:nvPr/>
        </p:nvSpPr>
        <p:spPr>
          <a:xfrm>
            <a:off x="7543800" y="4267200"/>
            <a:ext cx="2603500" cy="914400"/>
          </a:xfrm>
          <a:prstGeom prst="rect">
            <a:avLst/>
          </a:prstGeom>
          <a:solidFill>
            <a:srgbClr val="FFCC99"/>
          </a:solidFill>
          <a:ln>
            <a:solidFill>
              <a:srgbClr val="9E4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9E4F00"/>
                </a:solidFill>
              </a:rPr>
              <a:t>Office of Law Enforcement: Environmental Police</a:t>
            </a:r>
          </a:p>
        </p:txBody>
      </p:sp>
    </p:spTree>
    <p:extLst>
      <p:ext uri="{BB962C8B-B14F-4D97-AF65-F5344CB8AC3E}">
        <p14:creationId xmlns:p14="http://schemas.microsoft.com/office/powerpoint/2010/main" val="205892454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963</TotalTime>
  <Words>2745</Words>
  <Application>Microsoft Office PowerPoint</Application>
  <PresentationFormat>Widescreen</PresentationFormat>
  <Paragraphs>324</Paragraphs>
  <Slides>28</Slides>
  <Notes>28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28</vt:i4>
      </vt:variant>
    </vt:vector>
  </HeadingPairs>
  <TitlesOfParts>
    <vt:vector size="33" baseType="lpstr">
      <vt:lpstr>Arial</vt:lpstr>
      <vt:lpstr>Calibri</vt:lpstr>
      <vt:lpstr>Calibri Light</vt:lpstr>
      <vt:lpstr>Segoe UI</vt:lpstr>
      <vt:lpstr>Office Theme</vt:lpstr>
      <vt:lpstr>Conducting Vibrio Illness Investigations and Trace Backs in Massachusetts</vt:lpstr>
      <vt:lpstr>Confirmed Vibrio Cases in Massachusetts by Species  May 1 – October 31</vt:lpstr>
      <vt:lpstr>Foodborne Illness Surveillance</vt:lpstr>
      <vt:lpstr>PowerPoint Presentation</vt:lpstr>
      <vt:lpstr>PowerPoint Presentation</vt:lpstr>
      <vt:lpstr>Vibrio parahaemolytics Case Interview</vt:lpstr>
      <vt:lpstr>If a Case Reports Eating Oysters</vt:lpstr>
      <vt:lpstr>Phone Calls</vt:lpstr>
      <vt:lpstr>What Happens With Case Information?</vt:lpstr>
      <vt:lpstr>Retail Trace Back and Investigation</vt:lpstr>
      <vt:lpstr>2013 FDA Food Code Requirements</vt:lpstr>
      <vt:lpstr>Properly Identified Containers</vt:lpstr>
      <vt:lpstr>PowerPoint Presentation</vt:lpstr>
      <vt:lpstr>Approved Source?</vt:lpstr>
      <vt:lpstr>Date on Back of Tag When Last Oyster Sold </vt:lpstr>
      <vt:lpstr>Wholesale Vibrio Traceback</vt:lpstr>
      <vt:lpstr>2017 MA Vp Control Plan</vt:lpstr>
      <vt:lpstr>PowerPoint Presentation</vt:lpstr>
      <vt:lpstr>Oyster School 2017</vt:lpstr>
      <vt:lpstr>Case Study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Eric M. Hickey MA DPH Food Protection Program eric.hickey@state.ma.us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Hickey, Eric (DPH)</dc:creator>
  <cp:lastModifiedBy>Hickey, Eric (DPH)</cp:lastModifiedBy>
  <cp:revision>61</cp:revision>
  <dcterms:created xsi:type="dcterms:W3CDTF">2017-09-03T01:20:49Z</dcterms:created>
  <dcterms:modified xsi:type="dcterms:W3CDTF">2017-09-06T11:18:42Z</dcterms:modified>
</cp:coreProperties>
</file>