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7" r:id="rId3"/>
    <p:sldId id="293" r:id="rId4"/>
    <p:sldId id="348" r:id="rId5"/>
    <p:sldId id="349" r:id="rId6"/>
    <p:sldId id="350" r:id="rId7"/>
    <p:sldId id="351" r:id="rId8"/>
    <p:sldId id="353" r:id="rId9"/>
    <p:sldId id="354" r:id="rId10"/>
    <p:sldId id="378" r:id="rId11"/>
    <p:sldId id="289" r:id="rId12"/>
    <p:sldId id="374" r:id="rId13"/>
    <p:sldId id="303" r:id="rId14"/>
    <p:sldId id="304" r:id="rId15"/>
    <p:sldId id="305" r:id="rId16"/>
    <p:sldId id="299" r:id="rId17"/>
    <p:sldId id="315" r:id="rId18"/>
    <p:sldId id="306" r:id="rId19"/>
    <p:sldId id="308" r:id="rId20"/>
    <p:sldId id="309" r:id="rId21"/>
    <p:sldId id="319" r:id="rId22"/>
    <p:sldId id="322" r:id="rId23"/>
    <p:sldId id="345" r:id="rId24"/>
    <p:sldId id="346" r:id="rId25"/>
    <p:sldId id="381" r:id="rId26"/>
    <p:sldId id="382" r:id="rId27"/>
    <p:sldId id="383" r:id="rId28"/>
    <p:sldId id="355" r:id="rId29"/>
    <p:sldId id="356" r:id="rId30"/>
    <p:sldId id="357" r:id="rId31"/>
    <p:sldId id="358" r:id="rId32"/>
    <p:sldId id="359" r:id="rId33"/>
    <p:sldId id="360" r:id="rId34"/>
    <p:sldId id="361" r:id="rId35"/>
    <p:sldId id="362" r:id="rId36"/>
    <p:sldId id="365" r:id="rId37"/>
    <p:sldId id="366" r:id="rId38"/>
    <p:sldId id="367" r:id="rId39"/>
    <p:sldId id="368" r:id="rId40"/>
    <p:sldId id="369" r:id="rId41"/>
    <p:sldId id="370" r:id="rId42"/>
    <p:sldId id="371" r:id="rId43"/>
    <p:sldId id="372" r:id="rId44"/>
    <p:sldId id="373" r:id="rId45"/>
    <p:sldId id="375" r:id="rId46"/>
    <p:sldId id="376" r:id="rId47"/>
    <p:sldId id="377" r:id="rId48"/>
    <p:sldId id="379" r:id="rId49"/>
    <p:sldId id="380" r:id="rId50"/>
    <p:sldId id="29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4660"/>
  </p:normalViewPr>
  <p:slideViewPr>
    <p:cSldViewPr>
      <p:cViewPr>
        <p:scale>
          <a:sx n="118" d="100"/>
          <a:sy n="118" d="100"/>
        </p:scale>
        <p:origin x="-165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E3C4D-ED2C-483F-81F0-3E85542E7402}"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4275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E3C4D-ED2C-483F-81F0-3E85542E7402}"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161630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E3C4D-ED2C-483F-81F0-3E85542E7402}"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169846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E3C4D-ED2C-483F-81F0-3E85542E7402}"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405335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E3C4D-ED2C-483F-81F0-3E85542E7402}"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109661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E3C4D-ED2C-483F-81F0-3E85542E7402}"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240326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E3C4D-ED2C-483F-81F0-3E85542E7402}"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283360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E3C4D-ED2C-483F-81F0-3E85542E7402}"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278535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E3C4D-ED2C-483F-81F0-3E85542E7402}"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229017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E3C4D-ED2C-483F-81F0-3E85542E7402}"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289311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E3C4D-ED2C-483F-81F0-3E85542E7402}"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8C5D3-C239-4AE0-B3AE-A00E4F24C27D}" type="slidenum">
              <a:rPr lang="en-US" smtClean="0"/>
              <a:t>‹#›</a:t>
            </a:fld>
            <a:endParaRPr lang="en-US"/>
          </a:p>
        </p:txBody>
      </p:sp>
    </p:spTree>
    <p:extLst>
      <p:ext uri="{BB962C8B-B14F-4D97-AF65-F5344CB8AC3E}">
        <p14:creationId xmlns:p14="http://schemas.microsoft.com/office/powerpoint/2010/main" val="360129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lowchart: Punched Tape 8"/>
          <p:cNvSpPr/>
          <p:nvPr userDrawn="1"/>
        </p:nvSpPr>
        <p:spPr>
          <a:xfrm>
            <a:off x="0" y="6172200"/>
            <a:ext cx="9144000" cy="1066800"/>
          </a:xfrm>
          <a:prstGeom prst="flowChartPunchedTape">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E3C4D-ED2C-483F-81F0-3E85542E7402}" type="datetimeFigureOut">
              <a:rPr lang="en-US" smtClean="0"/>
              <a:t>9/6/2017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8C5D3-C239-4AE0-B3AE-A00E4F24C27D}"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680" y="6400800"/>
            <a:ext cx="3276600" cy="389821"/>
          </a:xfrm>
          <a:prstGeom prst="rect">
            <a:avLst/>
          </a:prstGeom>
          <a:noFill/>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05800" y="6324600"/>
            <a:ext cx="736107" cy="406419"/>
          </a:xfrm>
          <a:prstGeom prst="rect">
            <a:avLst/>
          </a:prstGeom>
        </p:spPr>
      </p:pic>
    </p:spTree>
    <p:extLst>
      <p:ext uri="{BB962C8B-B14F-4D97-AF65-F5344CB8AC3E}">
        <p14:creationId xmlns:p14="http://schemas.microsoft.com/office/powerpoint/2010/main" val="161290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Jessica.Jones@fda.hhs.gov" TargetMode="External"/><Relationship Id="rId2" Type="http://schemas.openxmlformats.org/officeDocument/2006/relationships/hyperlink" Target="mailto:Stacey.Degrasse@fda.hh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ISSC, VARB &amp; Other Vp Research</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Jessica L. Jones, Ph.D.</a:t>
            </a:r>
          </a:p>
          <a:p>
            <a:r>
              <a:rPr lang="en-US" dirty="0" smtClean="0"/>
              <a:t>FDA</a:t>
            </a:r>
          </a:p>
          <a:p>
            <a:r>
              <a:rPr lang="en-US" dirty="0" smtClean="0"/>
              <a:t>Gulf Coast Seafood Laboratory</a:t>
            </a:r>
          </a:p>
          <a:p>
            <a:r>
              <a:rPr lang="en-US" dirty="0" smtClean="0"/>
              <a:t>Dauphin Island, Alabama</a:t>
            </a:r>
            <a:endParaRPr lang="en-US" dirty="0"/>
          </a:p>
        </p:txBody>
      </p:sp>
    </p:spTree>
    <p:extLst>
      <p:ext uri="{BB962C8B-B14F-4D97-AF65-F5344CB8AC3E}">
        <p14:creationId xmlns:p14="http://schemas.microsoft.com/office/powerpoint/2010/main" val="130416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 Handling </a:t>
            </a:r>
            <a:r>
              <a:rPr lang="en-US" dirty="0" smtClean="0"/>
              <a:t>Practices</a:t>
            </a:r>
            <a:endParaRPr lang="en-U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2" y="1554190"/>
            <a:ext cx="9128916" cy="370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5410200"/>
            <a:ext cx="8382000" cy="646331"/>
          </a:xfrm>
          <a:prstGeom prst="rect">
            <a:avLst/>
          </a:prstGeom>
          <a:noFill/>
        </p:spPr>
        <p:txBody>
          <a:bodyPr wrap="square" rtlCol="0">
            <a:spAutoFit/>
          </a:bodyPr>
          <a:lstStyle/>
          <a:p>
            <a:r>
              <a:rPr lang="en-US" dirty="0" smtClean="0"/>
              <a:t>After 5h of ambient exposure, Vibrio levels increase, more so with mechanical refrigeration.</a:t>
            </a:r>
            <a:endParaRPr lang="en-US"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200400"/>
            <a:ext cx="2743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59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WA Handling </a:t>
            </a:r>
            <a:r>
              <a:rPr lang="en-US" dirty="0" smtClean="0"/>
              <a:t>Practices</a:t>
            </a:r>
            <a:endParaRPr lang="en-US" dirty="0"/>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74" t="42262" r="20774" b="42044"/>
          <a:stretch/>
        </p:blipFill>
        <p:spPr bwMode="auto">
          <a:xfrm>
            <a:off x="-1412905" y="1085316"/>
            <a:ext cx="8599918" cy="476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39413" y="2057400"/>
            <a:ext cx="1804587" cy="2585323"/>
          </a:xfrm>
          <a:prstGeom prst="rect">
            <a:avLst/>
          </a:prstGeom>
          <a:noFill/>
        </p:spPr>
        <p:txBody>
          <a:bodyPr wrap="square" rtlCol="0">
            <a:spAutoFit/>
          </a:bodyPr>
          <a:lstStyle/>
          <a:p>
            <a:r>
              <a:rPr lang="en-US" dirty="0" smtClean="0"/>
              <a:t>Variation was seen amongst trials, but 5h refrigerated and both 9h treatments showed increased Vibrio levels. </a:t>
            </a:r>
            <a:endParaRPr lang="en-US" dirty="0"/>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4969"/>
            <a:ext cx="2362200" cy="395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86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CT Handling </a:t>
            </a:r>
            <a:r>
              <a:rPr lang="en-US" dirty="0" smtClean="0"/>
              <a:t>Practices</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6858000" cy="51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239817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1981200"/>
            <a:ext cx="1752600" cy="1477328"/>
          </a:xfrm>
          <a:prstGeom prst="rect">
            <a:avLst/>
          </a:prstGeom>
          <a:noFill/>
        </p:spPr>
        <p:txBody>
          <a:bodyPr wrap="square" rtlCol="0">
            <a:spAutoFit/>
          </a:bodyPr>
          <a:lstStyle/>
          <a:p>
            <a:r>
              <a:rPr lang="en-US" dirty="0" smtClean="0"/>
              <a:t>After 5h ambient exposure, Vibrio levels increased significantly. </a:t>
            </a:r>
            <a:endParaRPr lang="en-US" dirty="0"/>
          </a:p>
        </p:txBody>
      </p:sp>
    </p:spTree>
    <p:extLst>
      <p:ext uri="{BB962C8B-B14F-4D97-AF65-F5344CB8AC3E}">
        <p14:creationId xmlns:p14="http://schemas.microsoft.com/office/powerpoint/2010/main" val="366955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Duxbury Bay, MA</a:t>
            </a:r>
            <a:endParaRPr lang="en-US" dirty="0"/>
          </a:p>
        </p:txBody>
      </p:sp>
      <p:sp>
        <p:nvSpPr>
          <p:cNvPr id="3" name="Content Placeholder 2"/>
          <p:cNvSpPr>
            <a:spLocks noGrp="1"/>
          </p:cNvSpPr>
          <p:nvPr>
            <p:ph idx="1"/>
          </p:nvPr>
        </p:nvSpPr>
        <p:spPr>
          <a:xfrm>
            <a:off x="457200" y="1600200"/>
            <a:ext cx="8305800" cy="4876800"/>
          </a:xfrm>
        </p:spPr>
        <p:txBody>
          <a:bodyPr>
            <a:normAutofit/>
          </a:bodyPr>
          <a:lstStyle/>
          <a:p>
            <a:endParaRPr lang="en-US" dirty="0"/>
          </a:p>
          <a:p>
            <a:endParaRPr lang="en-US" dirty="0" smtClean="0"/>
          </a:p>
          <a:p>
            <a:endParaRPr lang="en-US" dirty="0"/>
          </a:p>
          <a:p>
            <a:endParaRPr lang="en-US" dirty="0" smtClean="0"/>
          </a:p>
          <a:p>
            <a:endParaRPr lang="en-US" dirty="0" smtClean="0"/>
          </a:p>
          <a:p>
            <a:r>
              <a:rPr lang="en-US" dirty="0" smtClean="0"/>
              <a:t>total: 85/114; 21.5</a:t>
            </a:r>
            <a:r>
              <a:rPr lang="en-US" dirty="0"/>
              <a:t>±</a:t>
            </a:r>
            <a:r>
              <a:rPr lang="en-US" dirty="0" smtClean="0"/>
              <a:t>5.1 log MPN/g</a:t>
            </a:r>
          </a:p>
          <a:p>
            <a:r>
              <a:rPr lang="en-US" dirty="0" smtClean="0"/>
              <a:t>tdh: 26/113; 5.0</a:t>
            </a:r>
            <a:r>
              <a:rPr lang="en-US" dirty="0"/>
              <a:t>±</a:t>
            </a:r>
            <a:r>
              <a:rPr lang="en-US" dirty="0" smtClean="0"/>
              <a:t>1.9 </a:t>
            </a:r>
            <a:r>
              <a:rPr lang="en-US" dirty="0"/>
              <a:t>log </a:t>
            </a:r>
            <a:r>
              <a:rPr lang="en-US" dirty="0" smtClean="0"/>
              <a:t>MPN/g</a:t>
            </a:r>
          </a:p>
          <a:p>
            <a:r>
              <a:rPr lang="en-US" dirty="0" smtClean="0"/>
              <a:t>trh: 40/113; 7.8</a:t>
            </a:r>
            <a:r>
              <a:rPr lang="en-US" dirty="0"/>
              <a:t>±</a:t>
            </a:r>
            <a:r>
              <a:rPr lang="en-US" dirty="0" smtClean="0"/>
              <a:t>2.9 </a:t>
            </a:r>
            <a:r>
              <a:rPr lang="en-US" dirty="0"/>
              <a:t>log </a:t>
            </a:r>
            <a:r>
              <a:rPr lang="en-US" dirty="0" smtClean="0"/>
              <a:t>MPN/g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8" y="1676400"/>
            <a:ext cx="8992742" cy="253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47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Katama Bay, MA</a:t>
            </a:r>
            <a:endParaRPr lang="en-US" dirty="0"/>
          </a:p>
        </p:txBody>
      </p:sp>
      <p:sp>
        <p:nvSpPr>
          <p:cNvPr id="3" name="Content Placeholder 2"/>
          <p:cNvSpPr>
            <a:spLocks noGrp="1"/>
          </p:cNvSpPr>
          <p:nvPr>
            <p:ph idx="1"/>
          </p:nvPr>
        </p:nvSpPr>
        <p:spPr>
          <a:xfrm>
            <a:off x="457200" y="1600200"/>
            <a:ext cx="8305800" cy="4876800"/>
          </a:xfrm>
        </p:spPr>
        <p:txBody>
          <a:bodyPr>
            <a:normAutofit/>
          </a:bodyPr>
          <a:lstStyle/>
          <a:p>
            <a:endParaRPr lang="en-US" dirty="0"/>
          </a:p>
          <a:p>
            <a:endParaRPr lang="en-US" dirty="0" smtClean="0"/>
          </a:p>
          <a:p>
            <a:endParaRPr lang="en-US" dirty="0"/>
          </a:p>
          <a:p>
            <a:endParaRPr lang="en-US" dirty="0" smtClean="0"/>
          </a:p>
          <a:p>
            <a:endParaRPr lang="en-US" dirty="0" smtClean="0"/>
          </a:p>
          <a:p>
            <a:r>
              <a:rPr lang="en-US" dirty="0" smtClean="0"/>
              <a:t>total: 75/104; 23.6±12.6 log MPN/g</a:t>
            </a:r>
          </a:p>
          <a:p>
            <a:r>
              <a:rPr lang="en-US" dirty="0" smtClean="0"/>
              <a:t>tdh: 19/100; 28.2</a:t>
            </a:r>
            <a:r>
              <a:rPr lang="en-US" dirty="0"/>
              <a:t>±</a:t>
            </a:r>
            <a:r>
              <a:rPr lang="en-US" dirty="0" smtClean="0"/>
              <a:t>51.2 </a:t>
            </a:r>
            <a:r>
              <a:rPr lang="en-US" dirty="0"/>
              <a:t>log </a:t>
            </a:r>
            <a:r>
              <a:rPr lang="en-US" dirty="0" smtClean="0"/>
              <a:t>MPN/g</a:t>
            </a:r>
          </a:p>
          <a:p>
            <a:r>
              <a:rPr lang="en-US" dirty="0" smtClean="0"/>
              <a:t>trh: 25/98; 20.2</a:t>
            </a:r>
            <a:r>
              <a:rPr lang="en-US" dirty="0"/>
              <a:t>±</a:t>
            </a:r>
            <a:r>
              <a:rPr lang="en-US" dirty="0" smtClean="0"/>
              <a:t>37.7 </a:t>
            </a:r>
            <a:r>
              <a:rPr lang="en-US" dirty="0"/>
              <a:t>log </a:t>
            </a:r>
            <a:r>
              <a:rPr lang="en-US" dirty="0" smtClean="0"/>
              <a:t>MPN/g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26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63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Barnstable Harbor, MA</a:t>
            </a:r>
            <a:endParaRPr lang="en-US" dirty="0"/>
          </a:p>
        </p:txBody>
      </p:sp>
      <p:sp>
        <p:nvSpPr>
          <p:cNvPr id="3" name="Content Placeholder 2"/>
          <p:cNvSpPr>
            <a:spLocks noGrp="1"/>
          </p:cNvSpPr>
          <p:nvPr>
            <p:ph idx="1"/>
          </p:nvPr>
        </p:nvSpPr>
        <p:spPr>
          <a:xfrm>
            <a:off x="457200" y="1600200"/>
            <a:ext cx="8305800" cy="4876800"/>
          </a:xfrm>
        </p:spPr>
        <p:txBody>
          <a:bodyPr>
            <a:normAutofit/>
          </a:bodyPr>
          <a:lstStyle/>
          <a:p>
            <a:endParaRPr lang="en-US" dirty="0"/>
          </a:p>
          <a:p>
            <a:endParaRPr lang="en-US" dirty="0" smtClean="0"/>
          </a:p>
          <a:p>
            <a:endParaRPr lang="en-US" dirty="0"/>
          </a:p>
          <a:p>
            <a:endParaRPr lang="en-US" dirty="0" smtClean="0"/>
          </a:p>
          <a:p>
            <a:endParaRPr lang="en-US" dirty="0" smtClean="0"/>
          </a:p>
          <a:p>
            <a:r>
              <a:rPr lang="en-US" dirty="0"/>
              <a:t>t</a:t>
            </a:r>
            <a:r>
              <a:rPr lang="en-US" dirty="0" smtClean="0"/>
              <a:t>otal: 20/29; 100.0</a:t>
            </a:r>
            <a:r>
              <a:rPr lang="en-US" dirty="0"/>
              <a:t>±</a:t>
            </a:r>
            <a:r>
              <a:rPr lang="en-US" dirty="0" smtClean="0"/>
              <a:t>11.0 log MPN/g</a:t>
            </a:r>
          </a:p>
          <a:p>
            <a:r>
              <a:rPr lang="en-US" dirty="0" smtClean="0"/>
              <a:t>tdh: 5/29; 23.6</a:t>
            </a:r>
            <a:r>
              <a:rPr lang="en-US" dirty="0"/>
              <a:t>±</a:t>
            </a:r>
            <a:r>
              <a:rPr lang="en-US" dirty="0" smtClean="0"/>
              <a:t>19.5 </a:t>
            </a:r>
            <a:r>
              <a:rPr lang="en-US" dirty="0"/>
              <a:t>log </a:t>
            </a:r>
            <a:r>
              <a:rPr lang="en-US" dirty="0" smtClean="0"/>
              <a:t>MPN/g</a:t>
            </a:r>
          </a:p>
          <a:p>
            <a:r>
              <a:rPr lang="en-US" dirty="0" smtClean="0"/>
              <a:t>trh: 6/21; 28.8</a:t>
            </a:r>
            <a:r>
              <a:rPr lang="en-US" dirty="0"/>
              <a:t>±</a:t>
            </a:r>
            <a:r>
              <a:rPr lang="en-US" dirty="0" smtClean="0"/>
              <a:t>7.3 </a:t>
            </a:r>
            <a:r>
              <a:rPr lang="en-US" dirty="0"/>
              <a:t>log </a:t>
            </a:r>
            <a:r>
              <a:rPr lang="en-US" dirty="0" smtClean="0"/>
              <a:t>MPN/g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686800" cy="264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2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8606815"/>
              </p:ext>
            </p:extLst>
          </p:nvPr>
        </p:nvGraphicFramePr>
        <p:xfrm>
          <a:off x="0" y="1905000"/>
          <a:ext cx="9220203" cy="3017520"/>
        </p:xfrm>
        <a:graphic>
          <a:graphicData uri="http://schemas.openxmlformats.org/drawingml/2006/table">
            <a:tbl>
              <a:tblPr firstRow="1" bandRow="1">
                <a:tableStyleId>{D7AC3CCA-C797-4891-BE02-D94E43425B78}</a:tableStyleId>
              </a:tblPr>
              <a:tblGrid>
                <a:gridCol w="762002"/>
                <a:gridCol w="685800"/>
                <a:gridCol w="685800"/>
                <a:gridCol w="685800"/>
                <a:gridCol w="685800"/>
                <a:gridCol w="762000"/>
                <a:gridCol w="762000"/>
                <a:gridCol w="685800"/>
                <a:gridCol w="685800"/>
                <a:gridCol w="762000"/>
                <a:gridCol w="685800"/>
                <a:gridCol w="668365"/>
                <a:gridCol w="703236"/>
              </a:tblGrid>
              <a:tr h="370840">
                <a:tc>
                  <a:txBody>
                    <a:bodyPr/>
                    <a:lstStyle/>
                    <a:p>
                      <a:pPr algn="ctr"/>
                      <a:endParaRPr lang="en-US" dirty="0"/>
                    </a:p>
                  </a:txBody>
                  <a:tcPr>
                    <a:lnR w="28575" cap="flat" cmpd="sng" algn="ctr">
                      <a:solidFill>
                        <a:schemeClr val="tx1"/>
                      </a:solidFill>
                      <a:prstDash val="solid"/>
                      <a:round/>
                      <a:headEnd type="none" w="med" len="med"/>
                      <a:tailEnd type="none" w="med" len="med"/>
                    </a:lnR>
                  </a:tcPr>
                </a:tc>
                <a:tc gridSpan="4">
                  <a:txBody>
                    <a:bodyPr/>
                    <a:lstStyle/>
                    <a:p>
                      <a:pPr algn="ctr"/>
                      <a:r>
                        <a:rPr lang="en-US" dirty="0" smtClean="0"/>
                        <a:t>Total Vp</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tdh</a:t>
                      </a:r>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smtClean="0"/>
                        <a:t>trh</a:t>
                      </a:r>
                      <a:endParaRPr lang="en-US" dirty="0"/>
                    </a:p>
                  </a:txBody>
                  <a:tcPr>
                    <a:lnL w="28575"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dirty="0" smtClean="0"/>
                        <a:t>MA</a:t>
                      </a:r>
                      <a:endParaRPr 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en-US" dirty="0" smtClean="0"/>
                        <a:t>D</a:t>
                      </a:r>
                      <a:endParaRPr lang="en-US" dirty="0"/>
                    </a:p>
                  </a:txBody>
                  <a:tcPr>
                    <a:lnB w="28575" cap="flat" cmpd="sng" algn="ctr">
                      <a:solidFill>
                        <a:schemeClr val="tx1"/>
                      </a:solidFill>
                      <a:prstDash val="solid"/>
                      <a:round/>
                      <a:headEnd type="none" w="med" len="med"/>
                      <a:tailEnd type="none" w="med" len="med"/>
                    </a:lnB>
                  </a:tcPr>
                </a:tc>
                <a:tc>
                  <a:txBody>
                    <a:bodyPr/>
                    <a:lstStyle/>
                    <a:p>
                      <a:pPr algn="ctr"/>
                      <a:r>
                        <a:rPr lang="en-US" dirty="0" smtClean="0"/>
                        <a:t>K</a:t>
                      </a:r>
                      <a:endParaRPr lang="en-US" dirty="0"/>
                    </a:p>
                  </a:txBody>
                  <a:tcPr>
                    <a:lnB w="28575"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dirty="0" smtClean="0"/>
                        <a:t>MA</a:t>
                      </a:r>
                      <a:endParaRPr 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en-US" dirty="0" smtClean="0"/>
                        <a:t>D</a:t>
                      </a:r>
                      <a:endParaRPr lang="en-US" dirty="0"/>
                    </a:p>
                  </a:txBody>
                  <a:tcPr>
                    <a:lnB w="28575" cap="flat" cmpd="sng" algn="ctr">
                      <a:solidFill>
                        <a:schemeClr val="tx1"/>
                      </a:solidFill>
                      <a:prstDash val="solid"/>
                      <a:round/>
                      <a:headEnd type="none" w="med" len="med"/>
                      <a:tailEnd type="none" w="med" len="med"/>
                    </a:lnB>
                  </a:tcPr>
                </a:tc>
                <a:tc>
                  <a:txBody>
                    <a:bodyPr/>
                    <a:lstStyle/>
                    <a:p>
                      <a:pPr algn="ctr"/>
                      <a:r>
                        <a:rPr lang="en-US" dirty="0" smtClean="0"/>
                        <a:t>K</a:t>
                      </a:r>
                      <a:endParaRPr lang="en-US" dirty="0"/>
                    </a:p>
                  </a:txBody>
                  <a:tcPr>
                    <a:lnB w="28575"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dirty="0" smtClean="0"/>
                        <a:t>MA</a:t>
                      </a:r>
                      <a:endParaRPr 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en-US" dirty="0" smtClean="0"/>
                        <a:t>D</a:t>
                      </a:r>
                      <a:endParaRPr lang="en-US" dirty="0"/>
                    </a:p>
                  </a:txBody>
                  <a:tcPr>
                    <a:lnB w="28575" cap="flat" cmpd="sng" algn="ctr">
                      <a:solidFill>
                        <a:schemeClr val="tx1"/>
                      </a:solidFill>
                      <a:prstDash val="solid"/>
                      <a:round/>
                      <a:headEnd type="none" w="med" len="med"/>
                      <a:tailEnd type="none" w="med" len="med"/>
                    </a:lnB>
                  </a:tcPr>
                </a:tc>
                <a:tc>
                  <a:txBody>
                    <a:bodyPr/>
                    <a:lstStyle/>
                    <a:p>
                      <a:pPr algn="ctr"/>
                      <a:r>
                        <a:rPr lang="en-US" dirty="0" smtClean="0"/>
                        <a:t>K</a:t>
                      </a:r>
                      <a:endParaRPr lang="en-US" dirty="0"/>
                    </a:p>
                  </a:txBody>
                  <a:tcPr>
                    <a:lnB w="28575" cap="flat" cmpd="sng" algn="ctr">
                      <a:solidFill>
                        <a:schemeClr val="tx1"/>
                      </a:solidFill>
                      <a:prstDash val="solid"/>
                      <a:round/>
                      <a:headEnd type="none" w="med" len="med"/>
                      <a:tailEnd type="none" w="med" len="med"/>
                    </a:lnB>
                  </a:tcPr>
                </a:tc>
                <a:tc>
                  <a:txBody>
                    <a:bodyPr/>
                    <a:lstStyle/>
                    <a:p>
                      <a:pPr algn="ctr"/>
                      <a:r>
                        <a:rPr lang="en-US" dirty="0" smtClean="0"/>
                        <a:t>B</a:t>
                      </a:r>
                      <a:endParaRPr lang="en-US" dirty="0"/>
                    </a:p>
                  </a:txBody>
                  <a:tcPr>
                    <a:lnB w="28575" cap="flat" cmpd="sng" algn="ctr">
                      <a:solidFill>
                        <a:schemeClr val="tx1"/>
                      </a:solidFill>
                      <a:prstDash val="solid"/>
                      <a:round/>
                      <a:headEnd type="none" w="med" len="med"/>
                      <a:tailEnd type="none" w="med" len="med"/>
                    </a:lnB>
                  </a:tcPr>
                </a:tc>
              </a:tr>
              <a:tr h="370840">
                <a:tc>
                  <a:txBody>
                    <a:bodyPr/>
                    <a:lstStyle/>
                    <a:p>
                      <a:pPr algn="ctr"/>
                      <a:r>
                        <a:rPr lang="en-US" dirty="0" smtClean="0"/>
                        <a:t>Temp.</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T w="28575" cap="flat" cmpd="sng" algn="ctr">
                      <a:solidFill>
                        <a:schemeClr val="tx1"/>
                      </a:solidFill>
                      <a:prstDash val="solid"/>
                      <a:round/>
                      <a:headEnd type="none" w="med" len="med"/>
                      <a:tailEnd type="none" w="med" len="med"/>
                    </a:lnT>
                  </a:tcPr>
                </a:tc>
                <a:tc>
                  <a:txBody>
                    <a:bodyPr/>
                    <a:lstStyle/>
                    <a:p>
                      <a:pPr algn="ctr"/>
                      <a:r>
                        <a:rPr lang="en-US" dirty="0" smtClean="0"/>
                        <a:t>none</a:t>
                      </a:r>
                      <a:endParaRPr lang="en-US" dirty="0"/>
                    </a:p>
                  </a:txBody>
                  <a:tcPr>
                    <a:lnT w="28575" cap="flat" cmpd="sng" algn="ctr">
                      <a:solidFill>
                        <a:schemeClr val="tx1"/>
                      </a:solidFill>
                      <a:prstDash val="solid"/>
                      <a:round/>
                      <a:headEnd type="none" w="med" len="med"/>
                      <a:tailEnd type="none" w="med" len="med"/>
                    </a:lnT>
                  </a:tcPr>
                </a:tc>
                <a:tc>
                  <a:txBody>
                    <a:bodyPr/>
                    <a:lstStyle/>
                    <a:p>
                      <a:pPr algn="ctr"/>
                      <a:r>
                        <a:rPr lang="en-US" dirty="0" smtClean="0"/>
                        <a:t>none</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T w="28575" cap="flat" cmpd="sng" algn="ctr">
                      <a:solidFill>
                        <a:schemeClr val="tx1"/>
                      </a:solidFill>
                      <a:prstDash val="solid"/>
                      <a:round/>
                      <a:headEnd type="none" w="med" len="med"/>
                      <a:tailEnd type="none" w="med" len="med"/>
                    </a:lnT>
                  </a:tcPr>
                </a:tc>
                <a:tc>
                  <a:txBody>
                    <a:bodyPr/>
                    <a:lstStyle/>
                    <a:p>
                      <a:pPr algn="ctr"/>
                      <a:r>
                        <a:rPr lang="en-US" b="1" dirty="0" smtClean="0"/>
                        <a:t>+</a:t>
                      </a:r>
                      <a:endParaRPr lang="en-US" b="1" dirty="0"/>
                    </a:p>
                  </a:txBody>
                  <a:tcPr>
                    <a:lnT w="28575" cap="flat" cmpd="sng" algn="ctr">
                      <a:solidFill>
                        <a:schemeClr val="tx1"/>
                      </a:solidFill>
                      <a:prstDash val="solid"/>
                      <a:round/>
                      <a:headEnd type="none" w="med" len="med"/>
                      <a:tailEnd type="none" w="med" len="med"/>
                    </a:lnT>
                  </a:tcPr>
                </a:tc>
                <a:tc>
                  <a:txBody>
                    <a:bodyPr/>
                    <a:lstStyle/>
                    <a:p>
                      <a:pPr algn="ctr"/>
                      <a:r>
                        <a:rPr lang="en-US" dirty="0" smtClean="0"/>
                        <a:t>none</a:t>
                      </a:r>
                      <a:endParaRPr lang="en-US" dirty="0"/>
                    </a:p>
                  </a:txBody>
                  <a:tcPr>
                    <a:lnT w="28575" cap="flat" cmpd="sng" algn="ctr">
                      <a:solidFill>
                        <a:schemeClr val="tx1"/>
                      </a:solidFill>
                      <a:prstDash val="solid"/>
                      <a:round/>
                      <a:headEnd type="none" w="med" len="med"/>
                      <a:tailEnd type="none" w="med" len="med"/>
                    </a:lnT>
                  </a:tcPr>
                </a:tc>
              </a:tr>
              <a:tr h="411480">
                <a:tc>
                  <a:txBody>
                    <a:bodyPr/>
                    <a:lstStyle/>
                    <a:p>
                      <a:pPr algn="ctr"/>
                      <a:r>
                        <a:rPr lang="en-US" dirty="0" smtClean="0"/>
                        <a:t>Sal.</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dirty="0"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b="1" dirty="0" smtClean="0"/>
                        <a:t>+</a:t>
                      </a:r>
                      <a:endParaRPr lang="en-US" b="1" dirty="0"/>
                    </a:p>
                  </a:txBody>
                  <a:tcPr/>
                </a:tc>
                <a:tc>
                  <a:txBody>
                    <a:bodyPr/>
                    <a:lstStyle/>
                    <a:p>
                      <a:pPr algn="ctr"/>
                      <a:r>
                        <a:rPr lang="en-US" dirty="0" smtClean="0"/>
                        <a:t>none</a:t>
                      </a:r>
                      <a:endParaRPr lang="en-US" dirty="0"/>
                    </a:p>
                  </a:txBody>
                  <a:tcPr/>
                </a:tc>
                <a:tc>
                  <a:txBody>
                    <a:bodyPr/>
                    <a:lstStyle/>
                    <a:p>
                      <a:pPr algn="ctr"/>
                      <a:r>
                        <a:rPr lang="en-US" b="1" dirty="0" smtClean="0"/>
                        <a:t>+</a:t>
                      </a:r>
                      <a:endParaRPr lang="en-US" b="1" dirty="0"/>
                    </a:p>
                  </a:txBody>
                  <a:tcPr>
                    <a:lnR w="28575" cap="flat" cmpd="sng" algn="ctr">
                      <a:solidFill>
                        <a:schemeClr val="tx1"/>
                      </a:solidFill>
                      <a:prstDash val="solid"/>
                      <a:round/>
                      <a:headEnd type="none" w="med" len="med"/>
                      <a:tailEnd type="none" w="med" len="med"/>
                    </a:lnR>
                  </a:tcPr>
                </a:tc>
                <a:tc>
                  <a:txBody>
                    <a:bodyPr/>
                    <a:lstStyle/>
                    <a:p>
                      <a:pPr algn="ctr"/>
                      <a:r>
                        <a:rPr lang="en-US" dirty="0"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none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none</a:t>
                      </a:r>
                      <a:endParaRPr lang="en-US" dirty="0"/>
                    </a:p>
                  </a:txBody>
                  <a:tcPr/>
                </a:tc>
                <a:tc>
                  <a:txBody>
                    <a:bodyPr/>
                    <a:lstStyle/>
                    <a:p>
                      <a:pPr algn="ctr"/>
                      <a:r>
                        <a:rPr lang="en-US" dirty="0"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dirty="0" smtClean="0"/>
                        <a:t>none</a:t>
                      </a:r>
                      <a:endParaRPr lang="en-US" dirty="0"/>
                    </a:p>
                  </a:txBody>
                  <a:tcPr/>
                </a:tc>
                <a:tc>
                  <a:txBody>
                    <a:bodyPr/>
                    <a:lstStyle/>
                    <a:p>
                      <a:pPr algn="ctr"/>
                      <a:r>
                        <a:rPr lang="en-US" dirty="0" smtClean="0"/>
                        <a:t>none</a:t>
                      </a:r>
                      <a:endParaRPr lang="en-US" dirty="0"/>
                    </a:p>
                  </a:txBody>
                  <a:tcPr/>
                </a:tc>
              </a:tr>
              <a:tr h="381000">
                <a:tc>
                  <a:txBody>
                    <a:bodyPr/>
                    <a:lstStyle/>
                    <a:p>
                      <a:pPr algn="ctr"/>
                      <a:r>
                        <a:rPr lang="en-US" dirty="0" smtClean="0"/>
                        <a:t>Depth</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none</a:t>
                      </a:r>
                      <a:endParaRPr lang="en-US" dirty="0"/>
                    </a:p>
                  </a:txBody>
                  <a:tcPr/>
                </a:tc>
                <a:tc>
                  <a:txBody>
                    <a:bodyPr/>
                    <a:lstStyle/>
                    <a:p>
                      <a:pPr algn="ctr"/>
                      <a:r>
                        <a:rPr lang="en-US" dirty="0"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dirty="0" smtClean="0"/>
                        <a:t>none</a:t>
                      </a:r>
                      <a:endParaRPr lang="en-US" dirty="0"/>
                    </a:p>
                  </a:txBody>
                  <a:tcPr/>
                </a:tc>
                <a:tc>
                  <a:txBody>
                    <a:bodyPr/>
                    <a:lstStyle/>
                    <a:p>
                      <a:pPr algn="ctr"/>
                      <a:r>
                        <a:rPr lang="en-US" dirty="0"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tcPr>
                </a:tc>
                <a:tc>
                  <a:txBody>
                    <a:bodyPr/>
                    <a:lstStyle/>
                    <a:p>
                      <a:pPr algn="ctr"/>
                      <a:r>
                        <a:rPr lang="en-US" dirty="0" smtClean="0"/>
                        <a:t>none</a:t>
                      </a:r>
                      <a:endParaRPr lang="en-US" dirty="0"/>
                    </a:p>
                  </a:txBody>
                  <a:tcPr/>
                </a:tc>
                <a:tc>
                  <a:txBody>
                    <a:bodyPr/>
                    <a:lstStyle/>
                    <a:p>
                      <a:pPr algn="ctr"/>
                      <a:r>
                        <a:rPr lang="en-US" dirty="0" smtClean="0"/>
                        <a:t>none</a:t>
                      </a:r>
                      <a:endParaRPr lang="en-US" dirty="0"/>
                    </a:p>
                  </a:txBody>
                  <a:tcPr/>
                </a:tc>
                <a:tc>
                  <a:txBody>
                    <a:bodyPr/>
                    <a:lstStyle/>
                    <a:p>
                      <a:pPr algn="ctr"/>
                      <a:r>
                        <a:rPr lang="en-US" dirty="0" smtClean="0"/>
                        <a:t>none</a:t>
                      </a:r>
                      <a:endParaRPr lang="en-US" dirty="0"/>
                    </a:p>
                  </a:txBody>
                  <a:tcPr/>
                </a:tc>
              </a:tr>
              <a:tr h="370840">
                <a:tc>
                  <a:txBody>
                    <a:bodyPr/>
                    <a:lstStyle/>
                    <a:p>
                      <a:pPr algn="ctr"/>
                      <a:r>
                        <a:rPr lang="en-US" dirty="0" smtClean="0"/>
                        <a:t>pH</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smtClean="0"/>
                        <a:t>none</a:t>
                      </a:r>
                      <a:endParaRPr lang="en-US" dirty="0"/>
                    </a:p>
                  </a:txBody>
                  <a:tcPr/>
                </a:tc>
                <a:tc>
                  <a:txBody>
                    <a:bodyPr/>
                    <a:lstStyle/>
                    <a:p>
                      <a:pPr algn="ctr"/>
                      <a:r>
                        <a:rPr lang="en-US"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smtClean="0"/>
                        <a:t>none</a:t>
                      </a:r>
                      <a:endParaRPr lang="en-US" dirty="0"/>
                    </a:p>
                  </a:txBody>
                  <a:tcPr/>
                </a:tc>
                <a:tc>
                  <a:txBody>
                    <a:bodyPr/>
                    <a:lstStyle/>
                    <a:p>
                      <a:pPr algn="ctr"/>
                      <a:r>
                        <a:rPr lang="en-US"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smtClean="0"/>
                        <a:t>none</a:t>
                      </a:r>
                      <a:endParaRPr lang="en-US" dirty="0"/>
                    </a:p>
                  </a:txBody>
                  <a:tcPr/>
                </a:tc>
                <a:tc>
                  <a:txBody>
                    <a:bodyPr/>
                    <a:lstStyle/>
                    <a:p>
                      <a:pPr algn="ctr"/>
                      <a:r>
                        <a:rPr lang="en-US" dirty="0" smtClean="0"/>
                        <a:t>none</a:t>
                      </a:r>
                      <a:endParaRPr lang="en-US" dirty="0"/>
                    </a:p>
                  </a:txBody>
                  <a:tcPr/>
                </a:tc>
              </a:tr>
              <a:tr h="370840">
                <a:tc>
                  <a:txBody>
                    <a:bodyPr/>
                    <a:lstStyle/>
                    <a:p>
                      <a:pPr algn="ctr"/>
                      <a:r>
                        <a:rPr lang="en-US" dirty="0" err="1" smtClean="0"/>
                        <a:t>Turb</a:t>
                      </a:r>
                      <a:r>
                        <a:rPr lang="en-US" dirty="0" smtClean="0"/>
                        <a:t>.</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smtClean="0"/>
                        <a:t>none</a:t>
                      </a:r>
                      <a:endParaRPr lang="en-US" dirty="0"/>
                    </a:p>
                  </a:txBody>
                  <a:tcPr/>
                </a:tc>
                <a:tc>
                  <a:txBody>
                    <a:bodyPr/>
                    <a:lstStyle/>
                    <a:p>
                      <a:pPr algn="ctr"/>
                      <a:r>
                        <a:rPr lang="en-US"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smtClean="0"/>
                        <a:t>none</a:t>
                      </a:r>
                      <a:endParaRPr lang="en-US" dirty="0"/>
                    </a:p>
                  </a:txBody>
                  <a:tcPr/>
                </a:tc>
                <a:tc>
                  <a:txBody>
                    <a:bodyPr/>
                    <a:lstStyle/>
                    <a:p>
                      <a:pPr algn="ctr"/>
                      <a:r>
                        <a:rPr lang="en-US"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smtClean="0"/>
                        <a:t>none</a:t>
                      </a:r>
                      <a:endParaRPr lang="en-US" dirty="0"/>
                    </a:p>
                  </a:txBody>
                  <a:tcPr/>
                </a:tc>
                <a:tc>
                  <a:txBody>
                    <a:bodyPr/>
                    <a:lstStyle/>
                    <a:p>
                      <a:pPr algn="ctr"/>
                      <a:r>
                        <a:rPr lang="en-US" smtClean="0"/>
                        <a:t>none</a:t>
                      </a:r>
                      <a:endParaRPr lang="en-US" dirty="0"/>
                    </a:p>
                  </a:txBody>
                  <a:tcPr/>
                </a:tc>
                <a:tc>
                  <a:txBody>
                    <a:bodyPr/>
                    <a:lstStyle/>
                    <a:p>
                      <a:pPr algn="ctr"/>
                      <a:r>
                        <a:rPr lang="en-US" dirty="0" smtClean="0"/>
                        <a:t>none</a:t>
                      </a:r>
                      <a:endParaRPr lang="en-US" dirty="0"/>
                    </a:p>
                  </a:txBody>
                  <a:tcPr/>
                </a:tc>
              </a:tr>
              <a:tr h="370840">
                <a:tc>
                  <a:txBody>
                    <a:bodyPr/>
                    <a:lstStyle/>
                    <a:p>
                      <a:pPr algn="ctr"/>
                      <a:r>
                        <a:rPr lang="en-US" dirty="0" smtClean="0"/>
                        <a:t>Chl.</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tcPr>
                </a:tc>
                <a:tc>
                  <a:txBody>
                    <a:bodyPr/>
                    <a:lstStyle/>
                    <a:p>
                      <a:pPr algn="ctr"/>
                      <a:r>
                        <a:rPr lang="en-US" b="1" dirty="0" smtClean="0"/>
                        <a:t>+</a:t>
                      </a:r>
                      <a:endParaRPr lang="en-US" b="1" dirty="0"/>
                    </a:p>
                  </a:txBody>
                  <a:tcPr/>
                </a:tc>
                <a:tc>
                  <a:txBody>
                    <a:bodyPr/>
                    <a:lstStyle/>
                    <a:p>
                      <a:pPr algn="ctr"/>
                      <a:r>
                        <a:rPr lang="en-US" dirty="0" smtClean="0"/>
                        <a:t>none</a:t>
                      </a:r>
                      <a:endParaRPr lang="en-US" dirty="0"/>
                    </a:p>
                  </a:txBody>
                  <a:tcPr/>
                </a:tc>
                <a:tc>
                  <a:txBody>
                    <a:bodyPr/>
                    <a:lstStyle/>
                    <a:p>
                      <a:pPr algn="ctr"/>
                      <a:r>
                        <a:rPr lang="en-US" dirty="0"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dirty="0" smtClean="0"/>
                        <a:t>none</a:t>
                      </a:r>
                      <a:endParaRPr lang="en-US" dirty="0"/>
                    </a:p>
                  </a:txBody>
                  <a:tcPr>
                    <a:lnL w="28575" cap="flat" cmpd="sng" algn="ctr">
                      <a:solidFill>
                        <a:schemeClr val="tx1"/>
                      </a:solidFill>
                      <a:prstDash val="solid"/>
                      <a:round/>
                      <a:headEnd type="none" w="med" len="med"/>
                      <a:tailEnd type="none" w="med" len="med"/>
                    </a:lnL>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none</a:t>
                      </a:r>
                      <a:endParaRPr lang="en-US" dirty="0"/>
                    </a:p>
                  </a:txBody>
                  <a:tcPr/>
                </a:tc>
                <a:tc>
                  <a:txBody>
                    <a:bodyPr/>
                    <a:lstStyle/>
                    <a:p>
                      <a:pPr algn="ctr"/>
                      <a:r>
                        <a:rPr lang="en-US" dirty="0" smtClean="0"/>
                        <a:t>none</a:t>
                      </a:r>
                      <a:endParaRPr lang="en-US" dirty="0"/>
                    </a:p>
                  </a:txBody>
                  <a:tcPr>
                    <a:lnR w="28575" cap="flat" cmpd="sng" algn="ctr">
                      <a:solidFill>
                        <a:schemeClr val="tx1"/>
                      </a:solidFill>
                      <a:prstDash val="solid"/>
                      <a:round/>
                      <a:headEnd type="none" w="med" len="med"/>
                      <a:tailEnd type="none" w="med" len="med"/>
                    </a:lnR>
                  </a:tcPr>
                </a:tc>
                <a:tc>
                  <a:txBody>
                    <a:bodyPr/>
                    <a:lstStyle/>
                    <a:p>
                      <a:pPr algn="ctr"/>
                      <a:r>
                        <a:rPr lang="en-US" b="1" dirty="0" smtClean="0"/>
                        <a:t>+</a:t>
                      </a:r>
                      <a:endParaRPr lang="en-US" b="1" dirty="0"/>
                    </a:p>
                  </a:txBody>
                  <a:tcPr>
                    <a:lnL w="28575" cap="flat" cmpd="sng" algn="ctr">
                      <a:solidFill>
                        <a:schemeClr val="tx1"/>
                      </a:solidFill>
                      <a:prstDash val="solid"/>
                      <a:round/>
                      <a:headEnd type="none" w="med" len="med"/>
                      <a:tailEnd type="none" w="med" len="med"/>
                    </a:lnL>
                  </a:tcPr>
                </a:tc>
                <a:tc>
                  <a:txBody>
                    <a:bodyPr/>
                    <a:lstStyle/>
                    <a:p>
                      <a:pPr algn="ctr"/>
                      <a:r>
                        <a:rPr lang="en-US" b="1" dirty="0" smtClean="0"/>
                        <a:t>+</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none</a:t>
                      </a:r>
                      <a:endParaRPr lang="en-US" dirty="0"/>
                    </a:p>
                  </a:txBody>
                  <a:tcPr/>
                </a:tc>
                <a:tc>
                  <a:txBody>
                    <a:bodyPr/>
                    <a:lstStyle/>
                    <a:p>
                      <a:pPr algn="ctr"/>
                      <a:r>
                        <a:rPr lang="en-US" dirty="0" smtClean="0"/>
                        <a:t>none</a:t>
                      </a:r>
                      <a:endParaRPr lang="en-US" dirty="0"/>
                    </a:p>
                  </a:txBody>
                  <a:tcPr/>
                </a:tc>
              </a:tr>
            </a:tbl>
          </a:graphicData>
        </a:graphic>
      </p:graphicFrame>
      <p:sp>
        <p:nvSpPr>
          <p:cNvPr id="5" name="TextBox 4"/>
          <p:cNvSpPr txBox="1"/>
          <p:nvPr/>
        </p:nvSpPr>
        <p:spPr>
          <a:xfrm>
            <a:off x="0" y="5257800"/>
            <a:ext cx="9144000" cy="369332"/>
          </a:xfrm>
          <a:prstGeom prst="rect">
            <a:avLst/>
          </a:prstGeom>
          <a:noFill/>
        </p:spPr>
        <p:txBody>
          <a:bodyPr wrap="square" rtlCol="0">
            <a:spAutoFit/>
          </a:bodyPr>
          <a:lstStyle/>
          <a:p>
            <a:r>
              <a:rPr lang="en-US" dirty="0" smtClean="0"/>
              <a:t>Correlations with environmental parameters is dependent on specific harvest location.</a:t>
            </a:r>
            <a:endParaRPr lang="en-US" dirty="0"/>
          </a:p>
        </p:txBody>
      </p:sp>
    </p:spTree>
    <p:extLst>
      <p:ext uri="{BB962C8B-B14F-4D97-AF65-F5344CB8AC3E}">
        <p14:creationId xmlns:p14="http://schemas.microsoft.com/office/powerpoint/2010/main" val="133057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533400"/>
            <a:ext cx="4500014" cy="555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81800" y="1981200"/>
            <a:ext cx="2057400" cy="1200329"/>
          </a:xfrm>
          <a:prstGeom prst="rect">
            <a:avLst/>
          </a:prstGeom>
          <a:noFill/>
        </p:spPr>
        <p:txBody>
          <a:bodyPr wrap="square" rtlCol="0">
            <a:spAutoFit/>
          </a:bodyPr>
          <a:lstStyle/>
          <a:p>
            <a:r>
              <a:rPr lang="en-US" dirty="0" smtClean="0"/>
              <a:t>In CT, bottom temperature and Vp levels show a strong correlation.</a:t>
            </a:r>
            <a:endParaRPr lang="en-US" dirty="0"/>
          </a:p>
        </p:txBody>
      </p:sp>
    </p:spTree>
    <p:extLst>
      <p:ext uri="{BB962C8B-B14F-4D97-AF65-F5344CB8AC3E}">
        <p14:creationId xmlns:p14="http://schemas.microsoft.com/office/powerpoint/2010/main" val="68904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WA Substrate </a:t>
            </a:r>
            <a:r>
              <a:rPr lang="en-US" dirty="0" smtClean="0"/>
              <a:t>Study</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025718"/>
            <a:ext cx="5943600" cy="522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7000" y="2219235"/>
            <a:ext cx="2362200" cy="1200329"/>
          </a:xfrm>
          <a:prstGeom prst="rect">
            <a:avLst/>
          </a:prstGeom>
          <a:noFill/>
        </p:spPr>
        <p:txBody>
          <a:bodyPr wrap="square" rtlCol="0">
            <a:spAutoFit/>
          </a:bodyPr>
          <a:lstStyle/>
          <a:p>
            <a:r>
              <a:rPr lang="en-US" dirty="0" smtClean="0"/>
              <a:t>A seasonal difference was noted, but also harder substrates had higher levels of Vibrio. </a:t>
            </a:r>
            <a:endParaRPr lang="en-US" dirty="0"/>
          </a:p>
        </p:txBody>
      </p:sp>
    </p:spTree>
    <p:extLst>
      <p:ext uri="{BB962C8B-B14F-4D97-AF65-F5344CB8AC3E}">
        <p14:creationId xmlns:p14="http://schemas.microsoft.com/office/powerpoint/2010/main" val="301439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152400"/>
            <a:ext cx="8229600" cy="1143000"/>
          </a:xfrm>
        </p:spPr>
        <p:txBody>
          <a:bodyPr/>
          <a:lstStyle/>
          <a:p>
            <a:r>
              <a:rPr lang="en-US" dirty="0" smtClean="0"/>
              <a:t>WA “Depuration</a:t>
            </a:r>
            <a:r>
              <a:rPr lang="en-US" dirty="0" smtClean="0"/>
              <a: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676775"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837" y="1508125"/>
            <a:ext cx="4602163"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4953000"/>
            <a:ext cx="8229600" cy="369332"/>
          </a:xfrm>
          <a:prstGeom prst="rect">
            <a:avLst/>
          </a:prstGeom>
          <a:noFill/>
        </p:spPr>
        <p:txBody>
          <a:bodyPr wrap="square" rtlCol="0">
            <a:spAutoFit/>
          </a:bodyPr>
          <a:lstStyle/>
          <a:p>
            <a:r>
              <a:rPr lang="en-US" dirty="0" smtClean="0"/>
              <a:t>Temperature affects purging in ASW, but not with EO water. </a:t>
            </a:r>
            <a:endParaRPr lang="en-US" dirty="0"/>
          </a:p>
        </p:txBody>
      </p:sp>
    </p:spTree>
    <p:extLst>
      <p:ext uri="{BB962C8B-B14F-4D97-AF65-F5344CB8AC3E}">
        <p14:creationId xmlns:p14="http://schemas.microsoft.com/office/powerpoint/2010/main" val="15453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NY/CT </a:t>
            </a:r>
            <a:r>
              <a:rPr lang="en-US" dirty="0" smtClean="0"/>
              <a:t>Reopening</a:t>
            </a:r>
            <a:endParaRPr lang="en-US" dirty="0"/>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74" y="1219200"/>
            <a:ext cx="9011426" cy="402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410200"/>
            <a:ext cx="8610600" cy="369332"/>
          </a:xfrm>
          <a:prstGeom prst="rect">
            <a:avLst/>
          </a:prstGeom>
          <a:noFill/>
        </p:spPr>
        <p:txBody>
          <a:bodyPr wrap="square" rtlCol="0">
            <a:spAutoFit/>
          </a:bodyPr>
          <a:lstStyle/>
          <a:p>
            <a:r>
              <a:rPr lang="en-US" dirty="0" smtClean="0"/>
              <a:t>Vibrio levels higher in oysters than clams from the same harvest area. </a:t>
            </a:r>
            <a:endParaRPr lang="en-US" dirty="0"/>
          </a:p>
        </p:txBody>
      </p:sp>
      <p:sp>
        <p:nvSpPr>
          <p:cNvPr id="6" name="Rectangle 5"/>
          <p:cNvSpPr/>
          <p:nvPr/>
        </p:nvSpPr>
        <p:spPr>
          <a:xfrm>
            <a:off x="6096000" y="2286000"/>
            <a:ext cx="1371600" cy="1752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1676400"/>
            <a:ext cx="1371600" cy="2362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85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WA “Depuration</a:t>
            </a:r>
            <a:r>
              <a:rPr lang="en-US" dirty="0" smtClean="0"/>
              <a:t>”</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118033"/>
            <a:ext cx="7391400" cy="496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8595" y="5740419"/>
            <a:ext cx="7924800" cy="369332"/>
          </a:xfrm>
          <a:prstGeom prst="rect">
            <a:avLst/>
          </a:prstGeom>
          <a:noFill/>
        </p:spPr>
        <p:txBody>
          <a:bodyPr wrap="square" rtlCol="0">
            <a:spAutoFit/>
          </a:bodyPr>
          <a:lstStyle/>
          <a:p>
            <a:r>
              <a:rPr lang="en-US" dirty="0" smtClean="0"/>
              <a:t>Naturally contaminated oysters in ASW at 5˚C reduce Vp levels ~3 logs in 3 days.</a:t>
            </a:r>
            <a:endParaRPr lang="en-US" dirty="0"/>
          </a:p>
        </p:txBody>
      </p:sp>
    </p:spTree>
    <p:extLst>
      <p:ext uri="{BB962C8B-B14F-4D97-AF65-F5344CB8AC3E}">
        <p14:creationId xmlns:p14="http://schemas.microsoft.com/office/powerpoint/2010/main" val="79254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“Relaying” for Vibrio Reduction</a:t>
            </a:r>
            <a:endParaRPr lang="en-US" dirty="0"/>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62124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14630" y="1624768"/>
            <a:ext cx="2590800" cy="1200329"/>
          </a:xfrm>
          <a:prstGeom prst="rect">
            <a:avLst/>
          </a:prstGeom>
          <a:noFill/>
        </p:spPr>
        <p:txBody>
          <a:bodyPr wrap="square" rtlCol="0">
            <a:spAutoFit/>
          </a:bodyPr>
          <a:lstStyle/>
          <a:p>
            <a:r>
              <a:rPr lang="en-US" dirty="0" smtClean="0"/>
              <a:t>After an increase in Vibrio levels upon initial re-submergence, Vibrio decreased after 7 days. </a:t>
            </a:r>
            <a:endParaRPr lang="en-US" dirty="0"/>
          </a:p>
        </p:txBody>
      </p:sp>
      <p:pic>
        <p:nvPicPr>
          <p:cNvPr id="1536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301"/>
          <a:stretch/>
        </p:blipFill>
        <p:spPr bwMode="auto">
          <a:xfrm>
            <a:off x="4045142" y="2819400"/>
            <a:ext cx="4986203" cy="329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581400"/>
            <a:ext cx="633456"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4630" y="5259388"/>
            <a:ext cx="63345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69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 Deep Water </a:t>
            </a:r>
            <a:r>
              <a:rPr lang="en-US" dirty="0" smtClean="0"/>
              <a:t>Purging</a:t>
            </a:r>
            <a:endParaRPr lang="en-US" dirty="0"/>
          </a:p>
        </p:txBody>
      </p:sp>
      <p:sp>
        <p:nvSpPr>
          <p:cNvPr id="5" name="TextBox 4"/>
          <p:cNvSpPr txBox="1"/>
          <p:nvPr/>
        </p:nvSpPr>
        <p:spPr>
          <a:xfrm>
            <a:off x="7467600" y="2590800"/>
            <a:ext cx="1371600" cy="2031325"/>
          </a:xfrm>
          <a:prstGeom prst="rect">
            <a:avLst/>
          </a:prstGeom>
          <a:noFill/>
        </p:spPr>
        <p:txBody>
          <a:bodyPr wrap="square" rtlCol="0">
            <a:spAutoFit/>
          </a:bodyPr>
          <a:lstStyle/>
          <a:p>
            <a:r>
              <a:rPr lang="en-US" dirty="0" smtClean="0"/>
              <a:t>Cold, deep water purging shows promise for reducing Vibrio levels.</a:t>
            </a:r>
            <a:endParaRPr lang="en-US" dirty="0"/>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65" y="1676400"/>
            <a:ext cx="67183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97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421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16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Johnson et al 2012</a:t>
            </a:r>
            <a:endParaRPr lang="en-US" dirty="0"/>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143" y="1600200"/>
            <a:ext cx="698571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146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9321" y="1600200"/>
            <a:ext cx="394535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02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20847"/>
            <a:ext cx="8229600" cy="208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97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Developed in 2014 to address </a:t>
            </a:r>
            <a:r>
              <a:rPr lang="en-US" dirty="0"/>
              <a:t>the need to standardize how FDA responds to </a:t>
            </a:r>
            <a:r>
              <a:rPr lang="en-US" dirty="0" smtClean="0"/>
              <a:t>external requests for assistance </a:t>
            </a:r>
          </a:p>
          <a:p>
            <a:endParaRPr lang="en-US" dirty="0" smtClean="0"/>
          </a:p>
          <a:p>
            <a:r>
              <a:rPr lang="en-US" dirty="0" smtClean="0"/>
              <a:t>Does not apply to internal requests which require only minimal CFSAN resources </a:t>
            </a:r>
          </a:p>
          <a:p>
            <a:endParaRPr lang="en-US" dirty="0" smtClean="0"/>
          </a:p>
          <a:p>
            <a:r>
              <a:rPr lang="en-US" dirty="0" smtClean="0"/>
              <a:t>This </a:t>
            </a:r>
            <a:r>
              <a:rPr lang="en-US" dirty="0"/>
              <a:t>process is also not intended to supersede FDA’s ability and willingness to respond to emergency situations and requests that arise due too such </a:t>
            </a:r>
            <a:r>
              <a:rPr lang="en-US" dirty="0" smtClean="0"/>
              <a:t>emergencies</a:t>
            </a:r>
            <a:endParaRPr lang="en-US" dirty="0"/>
          </a:p>
        </p:txBody>
      </p:sp>
    </p:spTree>
    <p:extLst>
      <p:ext uri="{BB962C8B-B14F-4D97-AF65-F5344CB8AC3E}">
        <p14:creationId xmlns:p14="http://schemas.microsoft.com/office/powerpoint/2010/main" val="11190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VARB Process</a:t>
            </a:r>
            <a:endParaRPr lang="en-US" dirty="0"/>
          </a:p>
        </p:txBody>
      </p:sp>
      <p:sp>
        <p:nvSpPr>
          <p:cNvPr id="3" name="Content Placeholder 2"/>
          <p:cNvSpPr>
            <a:spLocks noGrp="1"/>
          </p:cNvSpPr>
          <p:nvPr>
            <p:ph idx="1"/>
          </p:nvPr>
        </p:nvSpPr>
        <p:spPr>
          <a:xfrm>
            <a:off x="457200" y="1447800"/>
            <a:ext cx="8382000" cy="4953000"/>
          </a:xfrm>
        </p:spPr>
        <p:txBody>
          <a:bodyPr>
            <a:normAutofit/>
          </a:bodyPr>
          <a:lstStyle/>
          <a:p>
            <a:r>
              <a:rPr lang="en-US" dirty="0" smtClean="0"/>
              <a:t>States submit requests via their Specialist to CFSAN (Stacey Degrasse, Chair)</a:t>
            </a:r>
          </a:p>
          <a:p>
            <a:endParaRPr lang="en-US" dirty="0" smtClean="0"/>
          </a:p>
          <a:p>
            <a:r>
              <a:rPr lang="en-US" dirty="0" smtClean="0"/>
              <a:t>Requests </a:t>
            </a:r>
            <a:r>
              <a:rPr lang="en-US" dirty="0"/>
              <a:t>can be </a:t>
            </a:r>
            <a:r>
              <a:rPr lang="en-US" dirty="0" smtClean="0"/>
              <a:t>submitted at any time, but cut off dates for quarterly review meetings are:</a:t>
            </a:r>
          </a:p>
          <a:p>
            <a:pPr lvl="1"/>
            <a:r>
              <a:rPr lang="en-US" dirty="0" smtClean="0"/>
              <a:t>March 31 </a:t>
            </a:r>
          </a:p>
          <a:p>
            <a:pPr lvl="1"/>
            <a:r>
              <a:rPr lang="en-US" dirty="0" smtClean="0"/>
              <a:t>June 30</a:t>
            </a:r>
          </a:p>
          <a:p>
            <a:pPr lvl="1"/>
            <a:r>
              <a:rPr lang="en-US" dirty="0" smtClean="0"/>
              <a:t>September 30</a:t>
            </a:r>
          </a:p>
          <a:p>
            <a:pPr lvl="1"/>
            <a:r>
              <a:rPr lang="en-US" dirty="0" smtClean="0"/>
              <a:t>December </a:t>
            </a:r>
            <a:r>
              <a:rPr lang="en-US" dirty="0"/>
              <a:t>31</a:t>
            </a:r>
          </a:p>
          <a:p>
            <a:endParaRPr lang="en-US" dirty="0" smtClean="0"/>
          </a:p>
          <a:p>
            <a:endParaRPr lang="en-US" dirty="0" smtClean="0"/>
          </a:p>
        </p:txBody>
      </p:sp>
    </p:spTree>
    <p:extLst>
      <p:ext uri="{BB962C8B-B14F-4D97-AF65-F5344CB8AC3E}">
        <p14:creationId xmlns:p14="http://schemas.microsoft.com/office/powerpoint/2010/main" val="785040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SC Vibrio Levels in </a:t>
            </a:r>
            <a:r>
              <a:rPr lang="en-US" dirty="0" smtClean="0"/>
              <a:t>Summer</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4160838" cy="465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00800" y="3221409"/>
            <a:ext cx="1981200" cy="1200329"/>
          </a:xfrm>
          <a:prstGeom prst="rect">
            <a:avLst/>
          </a:prstGeom>
          <a:noFill/>
        </p:spPr>
        <p:txBody>
          <a:bodyPr wrap="square" rtlCol="0">
            <a:spAutoFit/>
          </a:bodyPr>
          <a:lstStyle/>
          <a:p>
            <a:r>
              <a:rPr lang="en-US" dirty="0" smtClean="0"/>
              <a:t>Vibrio levels differ based on shellfish type/storage condition.</a:t>
            </a:r>
            <a:endParaRPr lang="en-US" dirty="0"/>
          </a:p>
        </p:txBody>
      </p:sp>
    </p:spTree>
    <p:extLst>
      <p:ext uri="{BB962C8B-B14F-4D97-AF65-F5344CB8AC3E}">
        <p14:creationId xmlns:p14="http://schemas.microsoft.com/office/powerpoint/2010/main" val="1521878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VARB Process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Submissions </a:t>
            </a:r>
            <a:r>
              <a:rPr lang="en-US" dirty="0"/>
              <a:t>ranked at quarterly meetings </a:t>
            </a:r>
            <a:r>
              <a:rPr lang="en-US" dirty="0" smtClean="0"/>
              <a:t>based on specific evaluation criteria:</a:t>
            </a:r>
          </a:p>
          <a:p>
            <a:pPr lvl="1"/>
            <a:r>
              <a:rPr lang="en-US" dirty="0" smtClean="0"/>
              <a:t>Programmatic impact</a:t>
            </a:r>
          </a:p>
          <a:p>
            <a:pPr lvl="1"/>
            <a:r>
              <a:rPr lang="en-US" dirty="0" smtClean="0"/>
              <a:t>FDA capability and capacity</a:t>
            </a:r>
          </a:p>
          <a:p>
            <a:pPr lvl="1"/>
            <a:r>
              <a:rPr lang="en-US" dirty="0" smtClean="0"/>
              <a:t>Requestor capability and capacity</a:t>
            </a:r>
          </a:p>
          <a:p>
            <a:pPr lvl="1"/>
            <a:r>
              <a:rPr lang="en-US" dirty="0" smtClean="0"/>
              <a:t>Leveraged resources of requestor</a:t>
            </a:r>
          </a:p>
          <a:p>
            <a:pPr lvl="1"/>
            <a:r>
              <a:rPr lang="en-US" dirty="0" smtClean="0"/>
              <a:t>Sustainability</a:t>
            </a:r>
          </a:p>
          <a:p>
            <a:endParaRPr lang="en-US" dirty="0" smtClean="0"/>
          </a:p>
          <a:p>
            <a:r>
              <a:rPr lang="en-US" dirty="0" smtClean="0"/>
              <a:t>Final rankings, decision to support, </a:t>
            </a:r>
            <a:r>
              <a:rPr lang="en-US" dirty="0"/>
              <a:t>along with specific </a:t>
            </a:r>
            <a:r>
              <a:rPr lang="en-US" dirty="0" smtClean="0"/>
              <a:t>feedback are </a:t>
            </a:r>
            <a:r>
              <a:rPr lang="en-US" dirty="0"/>
              <a:t>provided to </a:t>
            </a:r>
            <a:r>
              <a:rPr lang="en-US" dirty="0" smtClean="0"/>
              <a:t>requestors and  ISSC</a:t>
            </a:r>
            <a:endParaRPr lang="en-US" dirty="0"/>
          </a:p>
          <a:p>
            <a:endParaRPr lang="en-US" dirty="0" smtClean="0"/>
          </a:p>
        </p:txBody>
      </p:sp>
    </p:spTree>
    <p:extLst>
      <p:ext uri="{BB962C8B-B14F-4D97-AF65-F5344CB8AC3E}">
        <p14:creationId xmlns:p14="http://schemas.microsoft.com/office/powerpoint/2010/main" val="3440960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F14-WA-02</a:t>
            </a:r>
            <a:r>
              <a:rPr lang="en-US" dirty="0"/>
              <a:t>: Icing </a:t>
            </a:r>
            <a:r>
              <a:rPr lang="en-US" dirty="0" smtClean="0"/>
              <a:t>Study</a:t>
            </a:r>
            <a:endParaRPr lang="en-US" dirty="0"/>
          </a:p>
        </p:txBody>
      </p:sp>
      <p:sp>
        <p:nvSpPr>
          <p:cNvPr id="3" name="Content Placeholder 2"/>
          <p:cNvSpPr>
            <a:spLocks noGrp="1"/>
          </p:cNvSpPr>
          <p:nvPr>
            <p:ph idx="1"/>
          </p:nvPr>
        </p:nvSpPr>
        <p:spPr/>
        <p:txBody>
          <a:bodyPr>
            <a:normAutofit lnSpcReduction="10000"/>
          </a:bodyPr>
          <a:lstStyle/>
          <a:p>
            <a:r>
              <a:rPr lang="en-US" dirty="0" smtClean="0"/>
              <a:t>Triplicate samples collected from eight treatments</a:t>
            </a:r>
          </a:p>
          <a:p>
            <a:pPr lvl="1"/>
            <a:r>
              <a:rPr lang="en-US" dirty="0" smtClean="0"/>
              <a:t>Immediately ice			- Initial harvest</a:t>
            </a:r>
          </a:p>
          <a:p>
            <a:pPr lvl="1"/>
            <a:r>
              <a:rPr lang="en-US" dirty="0" smtClean="0"/>
              <a:t>1h ambient, then iced		- 1h refrigerated</a:t>
            </a:r>
          </a:p>
          <a:p>
            <a:pPr lvl="1"/>
            <a:r>
              <a:rPr lang="en-US" dirty="0" smtClean="0"/>
              <a:t>5h ambient, then iced		- 5h </a:t>
            </a:r>
            <a:r>
              <a:rPr lang="en-US" dirty="0"/>
              <a:t>refrigerated</a:t>
            </a:r>
            <a:endParaRPr lang="en-US" dirty="0" smtClean="0"/>
          </a:p>
          <a:p>
            <a:pPr lvl="1"/>
            <a:r>
              <a:rPr lang="en-US" dirty="0" smtClean="0"/>
              <a:t>9h ambient, then iced 		- 9h refrigerated</a:t>
            </a:r>
          </a:p>
          <a:p>
            <a:endParaRPr lang="en-US" dirty="0"/>
          </a:p>
          <a:p>
            <a:r>
              <a:rPr lang="en-US" dirty="0" smtClean="0"/>
              <a:t>Experiment replicated five times between     Jul 1- Aug 29</a:t>
            </a:r>
            <a:endParaRPr lang="en-US" dirty="0"/>
          </a:p>
        </p:txBody>
      </p:sp>
    </p:spTree>
    <p:extLst>
      <p:ext uri="{BB962C8B-B14F-4D97-AF65-F5344CB8AC3E}">
        <p14:creationId xmlns:p14="http://schemas.microsoft.com/office/powerpoint/2010/main" val="289282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F14-WA-02:Preliminary Results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51837"/>
            <a:ext cx="6781800" cy="3114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7010400" cy="34274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27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ISSC - MA</a:t>
            </a:r>
            <a:endParaRPr lang="en-US" dirty="0"/>
          </a:p>
        </p:txBody>
      </p:sp>
      <p:sp>
        <p:nvSpPr>
          <p:cNvPr id="3" name="Content Placeholder 2"/>
          <p:cNvSpPr>
            <a:spLocks noGrp="1"/>
          </p:cNvSpPr>
          <p:nvPr>
            <p:ph idx="1"/>
          </p:nvPr>
        </p:nvSpPr>
        <p:spPr/>
        <p:txBody>
          <a:bodyPr/>
          <a:lstStyle/>
          <a:p>
            <a:r>
              <a:rPr lang="en-US" dirty="0" smtClean="0"/>
              <a:t>2014-2016 weekly collection data</a:t>
            </a:r>
          </a:p>
          <a:p>
            <a:r>
              <a:rPr lang="en-US" dirty="0" err="1" smtClean="0"/>
              <a:t>Intertidial</a:t>
            </a:r>
            <a:r>
              <a:rPr lang="en-US" dirty="0" smtClean="0"/>
              <a:t> collection within 1h of exposure</a:t>
            </a:r>
          </a:p>
          <a:p>
            <a:r>
              <a:rPr lang="en-US" dirty="0" smtClean="0"/>
              <a:t>Stored on ice, analyzed same day or next</a:t>
            </a:r>
          </a:p>
          <a:p>
            <a:r>
              <a:rPr lang="en-US" dirty="0" smtClean="0"/>
              <a:t>Method: NSSP (MPN-PCR) for total, tdh, trh</a:t>
            </a:r>
            <a:endParaRPr lang="en-US" dirty="0"/>
          </a:p>
          <a:p>
            <a:r>
              <a:rPr lang="en-US" dirty="0" smtClean="0"/>
              <a:t>Samples with temp abuse in transit omitted; &lt;3 considered negative</a:t>
            </a:r>
            <a:endParaRPr lang="en-US" dirty="0"/>
          </a:p>
        </p:txBody>
      </p:sp>
    </p:spTree>
    <p:extLst>
      <p:ext uri="{BB962C8B-B14F-4D97-AF65-F5344CB8AC3E}">
        <p14:creationId xmlns:p14="http://schemas.microsoft.com/office/powerpoint/2010/main" val="119418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ISSC - WA</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Influence of shellfish bed substrate on rate of growth of Vibrio parahaemolyticus in oysters </a:t>
            </a:r>
            <a:r>
              <a:rPr lang="en-US" dirty="0" smtClean="0"/>
              <a:t>h</a:t>
            </a:r>
          </a:p>
          <a:p>
            <a:r>
              <a:rPr lang="en-US" dirty="0" smtClean="0"/>
              <a:t>2015-2016, </a:t>
            </a:r>
            <a:r>
              <a:rPr lang="en-US" dirty="0"/>
              <a:t>V. parahaemolyticus concentrations were analyzed in oysters harvested from three different substrate types rocky (gravel), muddy and a mixture of sand and mud (regular) within each growing </a:t>
            </a:r>
            <a:r>
              <a:rPr lang="en-US" dirty="0" smtClean="0"/>
              <a:t>area harvested </a:t>
            </a:r>
            <a:r>
              <a:rPr lang="en-US" dirty="0"/>
              <a:t>from Washington State. </a:t>
            </a:r>
            <a:endParaRPr lang="en-US" dirty="0" smtClean="0"/>
          </a:p>
          <a:p>
            <a:r>
              <a:rPr lang="en-US" dirty="0"/>
              <a:t>Oakland Bay, Samish Bay and Hood Canal </a:t>
            </a:r>
            <a:r>
              <a:rPr lang="en-US" dirty="0" smtClean="0"/>
              <a:t>5</a:t>
            </a:r>
          </a:p>
          <a:p>
            <a:r>
              <a:rPr lang="en-US" dirty="0" smtClean="0"/>
              <a:t>Method: WA MPN-PCR for total, tdh???</a:t>
            </a:r>
            <a:endParaRPr lang="en-US" dirty="0"/>
          </a:p>
        </p:txBody>
      </p:sp>
    </p:spTree>
    <p:extLst>
      <p:ext uri="{BB962C8B-B14F-4D97-AF65-F5344CB8AC3E}">
        <p14:creationId xmlns:p14="http://schemas.microsoft.com/office/powerpoint/2010/main" val="2035512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ISSC - WA</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Influence of shellfish bed substrate on rate of growth of Vibrio parahaemolyticus in oysters </a:t>
            </a:r>
            <a:r>
              <a:rPr lang="en-US" dirty="0" smtClean="0"/>
              <a:t>h</a:t>
            </a:r>
          </a:p>
          <a:p>
            <a:r>
              <a:rPr lang="en-US" dirty="0" smtClean="0"/>
              <a:t>2015-2016, </a:t>
            </a:r>
            <a:r>
              <a:rPr lang="en-US" dirty="0"/>
              <a:t>V. parahaemolyticus concentrations were analyzed in oysters harvested from three different substrate types rocky (gravel), muddy and a mixture of sand and mud (regular) within each growing </a:t>
            </a:r>
            <a:r>
              <a:rPr lang="en-US" dirty="0" smtClean="0"/>
              <a:t>area harvested </a:t>
            </a:r>
            <a:r>
              <a:rPr lang="en-US" dirty="0"/>
              <a:t>from Washington State. </a:t>
            </a:r>
            <a:endParaRPr lang="en-US" dirty="0" smtClean="0"/>
          </a:p>
          <a:p>
            <a:r>
              <a:rPr lang="en-US" dirty="0"/>
              <a:t>Oakland Bay, Samish Bay and Hood Canal </a:t>
            </a:r>
            <a:r>
              <a:rPr lang="en-US" dirty="0" smtClean="0"/>
              <a:t>5</a:t>
            </a:r>
          </a:p>
          <a:p>
            <a:r>
              <a:rPr lang="en-US" dirty="0" smtClean="0"/>
              <a:t>Method: WA MPN-PCR for total, tdh???</a:t>
            </a:r>
            <a:endParaRPr lang="en-US" dirty="0"/>
          </a:p>
        </p:txBody>
      </p:sp>
    </p:spTree>
    <p:extLst>
      <p:ext uri="{BB962C8B-B14F-4D97-AF65-F5344CB8AC3E}">
        <p14:creationId xmlns:p14="http://schemas.microsoft.com/office/powerpoint/2010/main" val="1201599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Laboratory assessment of the relation between water temperature, immersion time and exposure to bactericidal oxidation products on Vibrio parahaemolyticus levels in Pacific </a:t>
            </a:r>
            <a:r>
              <a:rPr lang="en-US" dirty="0" smtClean="0"/>
              <a:t>oysters</a:t>
            </a:r>
          </a:p>
          <a:p>
            <a:r>
              <a:rPr lang="en-US" dirty="0" smtClean="0"/>
              <a:t>5 strain cocktail; BAM MPN-culture (no confirmation)</a:t>
            </a:r>
          </a:p>
          <a:p>
            <a:r>
              <a:rPr lang="en-US" dirty="0"/>
              <a:t>Ren T, Su Y-C. 2006. Effects of electrolyzed oxidizing water on reducing Vibrio parahaemolyticus </a:t>
            </a:r>
            <a:r>
              <a:rPr lang="en-US" dirty="0" smtClean="0"/>
              <a:t>and Vibrio </a:t>
            </a:r>
            <a:r>
              <a:rPr lang="en-US" dirty="0"/>
              <a:t>vulnificus in raw oysters. J. Food Prot. 69:1829-1834.</a:t>
            </a:r>
          </a:p>
          <a:p>
            <a:endParaRPr lang="en-US" dirty="0"/>
          </a:p>
        </p:txBody>
      </p:sp>
    </p:spTree>
    <p:extLst>
      <p:ext uri="{BB962C8B-B14F-4D97-AF65-F5344CB8AC3E}">
        <p14:creationId xmlns:p14="http://schemas.microsoft.com/office/powerpoint/2010/main" val="565572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ISSC – CT (2016)</a:t>
            </a:r>
            <a:endParaRPr lang="en-US" dirty="0"/>
          </a:p>
        </p:txBody>
      </p:sp>
      <p:sp>
        <p:nvSpPr>
          <p:cNvPr id="3" name="Content Placeholder 2"/>
          <p:cNvSpPr>
            <a:spLocks noGrp="1"/>
          </p:cNvSpPr>
          <p:nvPr>
            <p:ph idx="1"/>
          </p:nvPr>
        </p:nvSpPr>
        <p:spPr/>
        <p:txBody>
          <a:bodyPr>
            <a:normAutofit fontScale="62500" lnSpcReduction="20000"/>
          </a:bodyPr>
          <a:lstStyle/>
          <a:p>
            <a:r>
              <a:rPr lang="en-US" dirty="0"/>
              <a:t>Techniques and Practices for Vibrio Reduction: </a:t>
            </a:r>
            <a:r>
              <a:rPr lang="en-US" dirty="0" smtClean="0"/>
              <a:t>Connecticut</a:t>
            </a:r>
          </a:p>
          <a:p>
            <a:r>
              <a:rPr lang="en-US" dirty="0" smtClean="0"/>
              <a:t>Methods: NSSP for total, tdh, trh</a:t>
            </a:r>
          </a:p>
          <a:p>
            <a:r>
              <a:rPr lang="en-US" dirty="0"/>
              <a:t>1)	Zero (0) Hour (Baseline):  Immediate post-harvest rapid cooling to internal temperature of 50°F (10°C) or less using ice slurry, and</a:t>
            </a:r>
          </a:p>
          <a:p>
            <a:r>
              <a:rPr lang="en-US" dirty="0"/>
              <a:t>2)	One (1) hour from harvest to internal temperature of 50°F (10°C) or less using ice slurry (45 minutes on deck then into slurry for 15 minutes rapid cooling), and</a:t>
            </a:r>
          </a:p>
          <a:p>
            <a:r>
              <a:rPr lang="en-US" dirty="0"/>
              <a:t>3)	Three (3) hours from harvest to internal temperature of 50°F (10°C) or less using ice slurry (two (2) hours 45 minutes on deck prior to slurry for 15 minutes), and</a:t>
            </a:r>
          </a:p>
          <a:p>
            <a:r>
              <a:rPr lang="en-US" dirty="0"/>
              <a:t>4)	Five (5) hours from harvest to internal temperature of 50°F (10°C) or less using ice slurry (four (4) hours 45 minutes on deck prior to slurry for 15 minutes), and</a:t>
            </a:r>
          </a:p>
          <a:p>
            <a:r>
              <a:rPr lang="en-US" dirty="0"/>
              <a:t>5)	NSSP standard VPCP: Five (5) hours from harvest into mechanical refrigeration at or below 45°F (7.2°C) and maximum of ten (10) hours to an internal temperature of 50°F (10°C).</a:t>
            </a:r>
          </a:p>
          <a:p>
            <a:endParaRPr lang="en-US" dirty="0"/>
          </a:p>
        </p:txBody>
      </p:sp>
    </p:spTree>
    <p:extLst>
      <p:ext uri="{BB962C8B-B14F-4D97-AF65-F5344CB8AC3E}">
        <p14:creationId xmlns:p14="http://schemas.microsoft.com/office/powerpoint/2010/main" val="3745534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Diff between </a:t>
            </a:r>
            <a:r>
              <a:rPr lang="en-US" dirty="0" err="1" smtClean="0"/>
              <a:t>mechaical</a:t>
            </a:r>
            <a:r>
              <a:rPr lang="en-US" dirty="0" smtClean="0"/>
              <a:t> </a:t>
            </a:r>
            <a:r>
              <a:rPr lang="en-US" dirty="0" err="1" smtClean="0"/>
              <a:t>refrig</a:t>
            </a:r>
            <a:r>
              <a:rPr lang="en-US" dirty="0" smtClean="0"/>
              <a:t> and ice slurry w/in 1 and 3 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47342323"/>
              </p:ext>
            </p:extLst>
          </p:nvPr>
        </p:nvGraphicFramePr>
        <p:xfrm>
          <a:off x="457200" y="2895602"/>
          <a:ext cx="8229601" cy="2514600"/>
        </p:xfrm>
        <a:graphic>
          <a:graphicData uri="http://schemas.openxmlformats.org/drawingml/2006/table">
            <a:tbl>
              <a:tblPr firstRow="1" firstCol="1" lastRow="1" lastCol="1" bandRow="1" bandCol="1"/>
              <a:tblGrid>
                <a:gridCol w="2174577"/>
                <a:gridCol w="1394553"/>
                <a:gridCol w="1186239"/>
                <a:gridCol w="1702397"/>
                <a:gridCol w="1771835"/>
              </a:tblGrid>
              <a:tr h="418650">
                <a:tc>
                  <a:txBody>
                    <a:bodyPr/>
                    <a:lstStyle/>
                    <a:p>
                      <a:pPr marL="166370" marR="0">
                        <a:spcBef>
                          <a:spcPts val="35"/>
                        </a:spcBef>
                        <a:spcAft>
                          <a:spcPts val="0"/>
                        </a:spcAft>
                      </a:pPr>
                      <a:r>
                        <a:rPr lang="en-US" sz="2400" b="1" spc="-5">
                          <a:effectLst/>
                          <a:latin typeface="Times New Roman"/>
                          <a:ea typeface="Calibri"/>
                          <a:cs typeface="Times New Roman"/>
                        </a:rPr>
                        <a:t>Group</a:t>
                      </a:r>
                      <a:r>
                        <a:rPr lang="en-US" sz="2400" b="1">
                          <a:effectLst/>
                          <a:latin typeface="Times New Roman"/>
                          <a:ea typeface="Calibri"/>
                          <a:cs typeface="Times New Roman"/>
                        </a:rPr>
                        <a:t> </a:t>
                      </a:r>
                      <a:r>
                        <a:rPr lang="en-US" sz="2400" b="1" spc="-5">
                          <a:effectLst/>
                          <a:latin typeface="Times New Roman"/>
                          <a:ea typeface="Calibri"/>
                          <a:cs typeface="Times New Roman"/>
                        </a:rPr>
                        <a:t>Name</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5"/>
                        </a:spcBef>
                        <a:spcAft>
                          <a:spcPts val="0"/>
                        </a:spcAft>
                      </a:pPr>
                      <a:r>
                        <a:rPr lang="en-US" sz="2400" b="1">
                          <a:effectLst/>
                          <a:latin typeface="Times New Roman"/>
                          <a:ea typeface="Calibri"/>
                          <a:cs typeface="Times New Roman"/>
                        </a:rPr>
                        <a:t>N</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5105" marR="0">
                        <a:spcBef>
                          <a:spcPts val="35"/>
                        </a:spcBef>
                        <a:spcAft>
                          <a:spcPts val="0"/>
                        </a:spcAft>
                      </a:pPr>
                      <a:r>
                        <a:rPr lang="en-US" sz="2400" b="1" spc="-5">
                          <a:effectLst/>
                          <a:latin typeface="Times New Roman"/>
                          <a:ea typeface="Calibri"/>
                          <a:cs typeface="Times New Roman"/>
                        </a:rPr>
                        <a:t>Mean</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6375" marR="0">
                        <a:spcBef>
                          <a:spcPts val="35"/>
                        </a:spcBef>
                        <a:spcAft>
                          <a:spcPts val="0"/>
                        </a:spcAft>
                      </a:pPr>
                      <a:r>
                        <a:rPr lang="en-US" sz="2400" b="1" spc="-5">
                          <a:effectLst/>
                          <a:latin typeface="Times New Roman"/>
                          <a:ea typeface="Calibri"/>
                          <a:cs typeface="Times New Roman"/>
                        </a:rPr>
                        <a:t>Std</a:t>
                      </a:r>
                      <a:r>
                        <a:rPr lang="en-US" sz="2400" b="1">
                          <a:effectLst/>
                          <a:latin typeface="Times New Roman"/>
                          <a:ea typeface="Calibri"/>
                          <a:cs typeface="Times New Roman"/>
                        </a:rPr>
                        <a:t> </a:t>
                      </a:r>
                      <a:r>
                        <a:rPr lang="en-US" sz="2400" b="1" spc="-5">
                          <a:effectLst/>
                          <a:latin typeface="Times New Roman"/>
                          <a:ea typeface="Calibri"/>
                          <a:cs typeface="Times New Roman"/>
                        </a:rPr>
                        <a:t>Dev</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6230" marR="0">
                        <a:spcBef>
                          <a:spcPts val="35"/>
                        </a:spcBef>
                        <a:spcAft>
                          <a:spcPts val="0"/>
                        </a:spcAft>
                      </a:pPr>
                      <a:r>
                        <a:rPr lang="en-US" sz="2400" b="1">
                          <a:effectLst/>
                          <a:latin typeface="Times New Roman"/>
                          <a:ea typeface="Calibri"/>
                          <a:cs typeface="Times New Roman"/>
                        </a:rPr>
                        <a:t>SEM</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50">
                <a:tc>
                  <a:txBody>
                    <a:bodyPr/>
                    <a:lstStyle/>
                    <a:p>
                      <a:pPr marL="0" marR="1270" algn="ctr">
                        <a:spcBef>
                          <a:spcPts val="15"/>
                        </a:spcBef>
                        <a:spcAft>
                          <a:spcPts val="0"/>
                        </a:spcAft>
                      </a:pPr>
                      <a:r>
                        <a:rPr lang="en-US" sz="2400" spc="-5">
                          <a:effectLst/>
                          <a:latin typeface="Times New Roman"/>
                          <a:ea typeface="Calibri"/>
                          <a:cs typeface="Times New Roman"/>
                        </a:rPr>
                        <a:t>0Hr</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5"/>
                        </a:spcBef>
                        <a:spcAft>
                          <a:spcPts val="0"/>
                        </a:spcAft>
                      </a:pPr>
                      <a:r>
                        <a:rPr lang="en-US" sz="2400">
                          <a:effectLst/>
                          <a:latin typeface="Times New Roman"/>
                          <a:ea typeface="Calibri"/>
                          <a:cs typeface="Times New Roman"/>
                        </a:rPr>
                        <a:t>13</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345" marR="0">
                        <a:spcBef>
                          <a:spcPts val="15"/>
                        </a:spcBef>
                        <a:spcAft>
                          <a:spcPts val="0"/>
                        </a:spcAft>
                      </a:pPr>
                      <a:r>
                        <a:rPr lang="en-US" sz="2400">
                          <a:effectLst/>
                          <a:latin typeface="Times New Roman"/>
                          <a:ea typeface="Calibri"/>
                          <a:cs typeface="Times New Roman"/>
                        </a:rPr>
                        <a:t>1.908</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5"/>
                        </a:spcBef>
                        <a:spcAft>
                          <a:spcPts val="0"/>
                        </a:spcAft>
                      </a:pPr>
                      <a:r>
                        <a:rPr lang="en-US" sz="2400" dirty="0">
                          <a:effectLst/>
                          <a:latin typeface="Times New Roman"/>
                          <a:ea typeface="Calibri"/>
                          <a:cs typeface="Times New Roman"/>
                        </a:rPr>
                        <a:t>0.51</a:t>
                      </a:r>
                      <a:endParaRPr lang="en-US" sz="2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880" marR="0">
                        <a:spcBef>
                          <a:spcPts val="15"/>
                        </a:spcBef>
                        <a:spcAft>
                          <a:spcPts val="0"/>
                        </a:spcAft>
                      </a:pPr>
                      <a:r>
                        <a:rPr lang="en-US" sz="2400">
                          <a:effectLst/>
                          <a:latin typeface="Times New Roman"/>
                          <a:ea typeface="Calibri"/>
                          <a:cs typeface="Times New Roman"/>
                        </a:rPr>
                        <a:t>0.141</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50">
                <a:tc>
                  <a:txBody>
                    <a:bodyPr/>
                    <a:lstStyle/>
                    <a:p>
                      <a:pPr marL="0" marR="1270" algn="ctr">
                        <a:spcBef>
                          <a:spcPts val="15"/>
                        </a:spcBef>
                        <a:spcAft>
                          <a:spcPts val="0"/>
                        </a:spcAft>
                      </a:pPr>
                      <a:r>
                        <a:rPr lang="en-US" sz="2400" spc="-5">
                          <a:effectLst/>
                          <a:latin typeface="Times New Roman"/>
                          <a:ea typeface="Calibri"/>
                          <a:cs typeface="Times New Roman"/>
                        </a:rPr>
                        <a:t>1Hr</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5"/>
                        </a:spcBef>
                        <a:spcAft>
                          <a:spcPts val="0"/>
                        </a:spcAft>
                      </a:pPr>
                      <a:r>
                        <a:rPr lang="en-US" sz="2400">
                          <a:effectLst/>
                          <a:latin typeface="Times New Roman"/>
                          <a:ea typeface="Calibri"/>
                          <a:cs typeface="Times New Roman"/>
                        </a:rPr>
                        <a:t>7</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8445" marR="0">
                        <a:spcBef>
                          <a:spcPts val="15"/>
                        </a:spcBef>
                        <a:spcAft>
                          <a:spcPts val="0"/>
                        </a:spcAft>
                      </a:pPr>
                      <a:r>
                        <a:rPr lang="en-US" sz="2400">
                          <a:effectLst/>
                          <a:latin typeface="Times New Roman"/>
                          <a:ea typeface="Calibri"/>
                          <a:cs typeface="Times New Roman"/>
                        </a:rPr>
                        <a:t>1.98</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1465" marR="0">
                        <a:spcBef>
                          <a:spcPts val="15"/>
                        </a:spcBef>
                        <a:spcAft>
                          <a:spcPts val="0"/>
                        </a:spcAft>
                      </a:pPr>
                      <a:r>
                        <a:rPr lang="en-US" sz="2400">
                          <a:effectLst/>
                          <a:latin typeface="Times New Roman"/>
                          <a:ea typeface="Calibri"/>
                          <a:cs typeface="Times New Roman"/>
                        </a:rPr>
                        <a:t>0.585</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880" marR="0">
                        <a:spcBef>
                          <a:spcPts val="15"/>
                        </a:spcBef>
                        <a:spcAft>
                          <a:spcPts val="0"/>
                        </a:spcAft>
                      </a:pPr>
                      <a:r>
                        <a:rPr lang="en-US" sz="2400">
                          <a:effectLst/>
                          <a:latin typeface="Times New Roman"/>
                          <a:ea typeface="Calibri"/>
                          <a:cs typeface="Times New Roman"/>
                        </a:rPr>
                        <a:t>0.221</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50">
                <a:tc>
                  <a:txBody>
                    <a:bodyPr/>
                    <a:lstStyle/>
                    <a:p>
                      <a:pPr marL="0" marR="1270" algn="ctr">
                        <a:spcBef>
                          <a:spcPts val="15"/>
                        </a:spcBef>
                        <a:spcAft>
                          <a:spcPts val="0"/>
                        </a:spcAft>
                      </a:pPr>
                      <a:r>
                        <a:rPr lang="en-US" sz="2400" spc="-5">
                          <a:effectLst/>
                          <a:latin typeface="Times New Roman"/>
                          <a:ea typeface="Calibri"/>
                          <a:cs typeface="Times New Roman"/>
                        </a:rPr>
                        <a:t>3Hr</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5"/>
                        </a:spcBef>
                        <a:spcAft>
                          <a:spcPts val="0"/>
                        </a:spcAft>
                      </a:pPr>
                      <a:r>
                        <a:rPr lang="en-US" sz="2400">
                          <a:effectLst/>
                          <a:latin typeface="Times New Roman"/>
                          <a:ea typeface="Calibri"/>
                          <a:cs typeface="Times New Roman"/>
                        </a:rPr>
                        <a:t>7</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345" marR="0">
                        <a:spcBef>
                          <a:spcPts val="15"/>
                        </a:spcBef>
                        <a:spcAft>
                          <a:spcPts val="0"/>
                        </a:spcAft>
                      </a:pPr>
                      <a:r>
                        <a:rPr lang="en-US" sz="2400">
                          <a:effectLst/>
                          <a:latin typeface="Times New Roman"/>
                          <a:ea typeface="Calibri"/>
                          <a:cs typeface="Times New Roman"/>
                        </a:rPr>
                        <a:t>2.201</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1465" marR="0">
                        <a:spcBef>
                          <a:spcPts val="15"/>
                        </a:spcBef>
                        <a:spcAft>
                          <a:spcPts val="0"/>
                        </a:spcAft>
                      </a:pPr>
                      <a:r>
                        <a:rPr lang="en-US" sz="2400">
                          <a:effectLst/>
                          <a:latin typeface="Times New Roman"/>
                          <a:ea typeface="Calibri"/>
                          <a:cs typeface="Times New Roman"/>
                        </a:rPr>
                        <a:t>0.308</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880" marR="0">
                        <a:spcBef>
                          <a:spcPts val="15"/>
                        </a:spcBef>
                        <a:spcAft>
                          <a:spcPts val="0"/>
                        </a:spcAft>
                      </a:pPr>
                      <a:r>
                        <a:rPr lang="en-US" sz="2400">
                          <a:effectLst/>
                          <a:latin typeface="Times New Roman"/>
                          <a:ea typeface="Calibri"/>
                          <a:cs typeface="Times New Roman"/>
                        </a:rPr>
                        <a:t>0.117</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650">
                <a:tc>
                  <a:txBody>
                    <a:bodyPr/>
                    <a:lstStyle/>
                    <a:p>
                      <a:pPr marL="0" marR="1270" algn="ctr">
                        <a:spcBef>
                          <a:spcPts val="15"/>
                        </a:spcBef>
                        <a:spcAft>
                          <a:spcPts val="0"/>
                        </a:spcAft>
                      </a:pPr>
                      <a:r>
                        <a:rPr lang="en-US" sz="2400" spc="-5">
                          <a:effectLst/>
                          <a:latin typeface="Times New Roman"/>
                          <a:ea typeface="Calibri"/>
                          <a:cs typeface="Times New Roman"/>
                        </a:rPr>
                        <a:t>5Hr</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5"/>
                        </a:spcBef>
                        <a:spcAft>
                          <a:spcPts val="0"/>
                        </a:spcAft>
                      </a:pPr>
                      <a:r>
                        <a:rPr lang="en-US" sz="2400">
                          <a:effectLst/>
                          <a:latin typeface="Times New Roman"/>
                          <a:ea typeface="Calibri"/>
                          <a:cs typeface="Times New Roman"/>
                        </a:rPr>
                        <a:t>13</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345" marR="0">
                        <a:spcBef>
                          <a:spcPts val="15"/>
                        </a:spcBef>
                        <a:spcAft>
                          <a:spcPts val="0"/>
                        </a:spcAft>
                      </a:pPr>
                      <a:r>
                        <a:rPr lang="en-US" sz="2400">
                          <a:effectLst/>
                          <a:latin typeface="Times New Roman"/>
                          <a:ea typeface="Calibri"/>
                          <a:cs typeface="Times New Roman"/>
                        </a:rPr>
                        <a:t>2.581</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1465" marR="0">
                        <a:spcBef>
                          <a:spcPts val="15"/>
                        </a:spcBef>
                        <a:spcAft>
                          <a:spcPts val="0"/>
                        </a:spcAft>
                      </a:pPr>
                      <a:r>
                        <a:rPr lang="en-US" sz="2400">
                          <a:effectLst/>
                          <a:latin typeface="Times New Roman"/>
                          <a:ea typeface="Calibri"/>
                          <a:cs typeface="Times New Roman"/>
                        </a:rPr>
                        <a:t>0.582</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880" marR="0">
                        <a:spcBef>
                          <a:spcPts val="15"/>
                        </a:spcBef>
                        <a:spcAft>
                          <a:spcPts val="0"/>
                        </a:spcAft>
                      </a:pPr>
                      <a:r>
                        <a:rPr lang="en-US" sz="2400">
                          <a:effectLst/>
                          <a:latin typeface="Times New Roman"/>
                          <a:ea typeface="Calibri"/>
                          <a:cs typeface="Times New Roman"/>
                        </a:rPr>
                        <a:t>0.162</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350">
                <a:tc>
                  <a:txBody>
                    <a:bodyPr/>
                    <a:lstStyle/>
                    <a:p>
                      <a:pPr marL="0" marR="0" algn="ctr">
                        <a:spcBef>
                          <a:spcPts val="25"/>
                        </a:spcBef>
                        <a:spcAft>
                          <a:spcPts val="0"/>
                        </a:spcAft>
                      </a:pPr>
                      <a:r>
                        <a:rPr lang="en-US" sz="2400">
                          <a:effectLst/>
                          <a:latin typeface="Times New Roman"/>
                          <a:ea typeface="Calibri"/>
                          <a:cs typeface="Times New Roman"/>
                        </a:rPr>
                        <a:t>5/10</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5"/>
                        </a:spcBef>
                        <a:spcAft>
                          <a:spcPts val="0"/>
                        </a:spcAft>
                      </a:pPr>
                      <a:r>
                        <a:rPr lang="en-US" sz="2400">
                          <a:effectLst/>
                          <a:latin typeface="Times New Roman"/>
                          <a:ea typeface="Calibri"/>
                          <a:cs typeface="Times New Roman"/>
                        </a:rPr>
                        <a:t>11</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345" marR="0">
                        <a:spcBef>
                          <a:spcPts val="25"/>
                        </a:spcBef>
                        <a:spcAft>
                          <a:spcPts val="0"/>
                        </a:spcAft>
                      </a:pPr>
                      <a:r>
                        <a:rPr lang="en-US" sz="2400">
                          <a:effectLst/>
                          <a:latin typeface="Times New Roman"/>
                          <a:ea typeface="Calibri"/>
                          <a:cs typeface="Times New Roman"/>
                        </a:rPr>
                        <a:t>2.918</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1465" marR="0">
                        <a:spcBef>
                          <a:spcPts val="25"/>
                        </a:spcBef>
                        <a:spcAft>
                          <a:spcPts val="0"/>
                        </a:spcAft>
                      </a:pPr>
                      <a:r>
                        <a:rPr lang="en-US" sz="2400">
                          <a:effectLst/>
                          <a:latin typeface="Times New Roman"/>
                          <a:ea typeface="Calibri"/>
                          <a:cs typeface="Times New Roman"/>
                        </a:rPr>
                        <a:t>0.924</a:t>
                      </a:r>
                      <a:endParaRPr lang="en-US" sz="2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880" marR="0">
                        <a:spcBef>
                          <a:spcPts val="25"/>
                        </a:spcBef>
                        <a:spcAft>
                          <a:spcPts val="0"/>
                        </a:spcAft>
                      </a:pPr>
                      <a:r>
                        <a:rPr lang="en-US" sz="2400" dirty="0">
                          <a:effectLst/>
                          <a:latin typeface="Times New Roman"/>
                          <a:ea typeface="Calibri"/>
                          <a:cs typeface="Times New Roman"/>
                        </a:rPr>
                        <a:t>0.279</a:t>
                      </a:r>
                      <a:endParaRPr lang="en-US" sz="2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180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9350917"/>
              </p:ext>
            </p:extLst>
          </p:nvPr>
        </p:nvGraphicFramePr>
        <p:xfrm>
          <a:off x="381000" y="1524001"/>
          <a:ext cx="8610600" cy="4571998"/>
        </p:xfrm>
        <a:graphic>
          <a:graphicData uri="http://schemas.openxmlformats.org/drawingml/2006/table">
            <a:tbl>
              <a:tblPr firstRow="1" firstCol="1" lastRow="1" lastCol="1" bandRow="1" bandCol="1"/>
              <a:tblGrid>
                <a:gridCol w="1222426"/>
                <a:gridCol w="3360779"/>
                <a:gridCol w="1674582"/>
                <a:gridCol w="992774"/>
                <a:gridCol w="1360039"/>
              </a:tblGrid>
              <a:tr h="331659">
                <a:tc gridSpan="5">
                  <a:txBody>
                    <a:bodyPr/>
                    <a:lstStyle/>
                    <a:p>
                      <a:pPr marL="997585" marR="0">
                        <a:spcBef>
                          <a:spcPts val="85"/>
                        </a:spcBef>
                        <a:spcAft>
                          <a:spcPts val="0"/>
                        </a:spcAft>
                      </a:pPr>
                      <a:r>
                        <a:rPr lang="en-US" sz="1400" b="1">
                          <a:effectLst/>
                          <a:latin typeface="Times New Roman"/>
                          <a:ea typeface="Calibri"/>
                          <a:cs typeface="Times New Roman"/>
                        </a:rPr>
                        <a:t>All</a:t>
                      </a:r>
                      <a:r>
                        <a:rPr lang="en-US" sz="1400" b="1" spc="-10">
                          <a:effectLst/>
                          <a:latin typeface="Times New Roman"/>
                          <a:ea typeface="Calibri"/>
                          <a:cs typeface="Times New Roman"/>
                        </a:rPr>
                        <a:t> </a:t>
                      </a:r>
                      <a:r>
                        <a:rPr lang="en-US" sz="1400" b="1" spc="-5">
                          <a:effectLst/>
                          <a:latin typeface="Times New Roman"/>
                          <a:ea typeface="Calibri"/>
                          <a:cs typeface="Times New Roman"/>
                        </a:rPr>
                        <a:t>Pairwise</a:t>
                      </a:r>
                      <a:r>
                        <a:rPr lang="en-US" sz="1400" b="1">
                          <a:effectLst/>
                          <a:latin typeface="Times New Roman"/>
                          <a:ea typeface="Calibri"/>
                          <a:cs typeface="Times New Roman"/>
                        </a:rPr>
                        <a:t> </a:t>
                      </a:r>
                      <a:r>
                        <a:rPr lang="en-US" sz="1400" b="1" spc="-5">
                          <a:effectLst/>
                          <a:latin typeface="Times New Roman"/>
                          <a:ea typeface="Calibri"/>
                          <a:cs typeface="Times New Roman"/>
                        </a:rPr>
                        <a:t>Multiple</a:t>
                      </a:r>
                      <a:r>
                        <a:rPr lang="en-US" sz="1400" b="1">
                          <a:effectLst/>
                          <a:latin typeface="Times New Roman"/>
                          <a:ea typeface="Calibri"/>
                          <a:cs typeface="Times New Roman"/>
                        </a:rPr>
                        <a:t> </a:t>
                      </a:r>
                      <a:r>
                        <a:rPr lang="en-US" sz="1400" b="1" spc="-5">
                          <a:effectLst/>
                          <a:latin typeface="Times New Roman"/>
                          <a:ea typeface="Calibri"/>
                          <a:cs typeface="Times New Roman"/>
                        </a:rPr>
                        <a:t>Comparison</a:t>
                      </a:r>
                      <a:r>
                        <a:rPr lang="en-US" sz="1400" b="1" spc="-15">
                          <a:effectLst/>
                          <a:latin typeface="Times New Roman"/>
                          <a:ea typeface="Calibri"/>
                          <a:cs typeface="Times New Roman"/>
                        </a:rPr>
                        <a:t> </a:t>
                      </a:r>
                      <a:r>
                        <a:rPr lang="en-US" sz="1400" b="1" spc="-5">
                          <a:effectLst/>
                          <a:latin typeface="Times New Roman"/>
                          <a:ea typeface="Calibri"/>
                          <a:cs typeface="Times New Roman"/>
                        </a:rPr>
                        <a:t>Procedures</a:t>
                      </a:r>
                      <a:r>
                        <a:rPr lang="en-US" sz="1400" b="1" spc="-10">
                          <a:effectLst/>
                          <a:latin typeface="Times New Roman"/>
                          <a:ea typeface="Calibri"/>
                          <a:cs typeface="Times New Roman"/>
                        </a:rPr>
                        <a:t> </a:t>
                      </a:r>
                      <a:r>
                        <a:rPr lang="en-US" sz="1400" b="1" spc="-5">
                          <a:effectLst/>
                          <a:latin typeface="Times New Roman"/>
                          <a:ea typeface="Calibri"/>
                          <a:cs typeface="Times New Roman"/>
                        </a:rPr>
                        <a:t>(Fisher</a:t>
                      </a:r>
                      <a:r>
                        <a:rPr lang="en-US" sz="1400" b="1">
                          <a:effectLst/>
                          <a:latin typeface="Times New Roman"/>
                          <a:ea typeface="Calibri"/>
                          <a:cs typeface="Times New Roman"/>
                        </a:rPr>
                        <a:t> </a:t>
                      </a:r>
                      <a:r>
                        <a:rPr lang="en-US" sz="1400" b="1" spc="-5">
                          <a:effectLst/>
                          <a:latin typeface="Times New Roman"/>
                          <a:ea typeface="Calibri"/>
                          <a:cs typeface="Times New Roman"/>
                        </a:rPr>
                        <a:t>LSD Method):</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7638">
                <a:tc>
                  <a:txBody>
                    <a:bodyPr/>
                    <a:lstStyle/>
                    <a:p>
                      <a:pPr marL="0" marR="0">
                        <a:spcBef>
                          <a:spcPts val="0"/>
                        </a:spcBef>
                        <a:spcAft>
                          <a:spcPts val="0"/>
                        </a:spcAft>
                      </a:pPr>
                      <a:r>
                        <a:rPr lang="en-US" sz="14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8910" marR="902335" indent="-132715">
                        <a:spcBef>
                          <a:spcPts val="0"/>
                        </a:spcBef>
                        <a:spcAft>
                          <a:spcPts val="0"/>
                        </a:spcAft>
                      </a:pPr>
                      <a:r>
                        <a:rPr lang="en-US" sz="1400" b="1" spc="-5">
                          <a:effectLst/>
                          <a:latin typeface="Times New Roman"/>
                          <a:ea typeface="Calibri"/>
                          <a:cs typeface="Times New Roman"/>
                        </a:rPr>
                        <a:t>Comparisons</a:t>
                      </a:r>
                      <a:r>
                        <a:rPr lang="en-US" sz="1400" b="1" spc="-25">
                          <a:effectLst/>
                          <a:latin typeface="Times New Roman"/>
                          <a:ea typeface="Calibri"/>
                          <a:cs typeface="Times New Roman"/>
                        </a:rPr>
                        <a:t> </a:t>
                      </a:r>
                      <a:r>
                        <a:rPr lang="en-US" sz="1400" b="1" spc="5">
                          <a:effectLst/>
                          <a:latin typeface="Times New Roman"/>
                          <a:ea typeface="Calibri"/>
                          <a:cs typeface="Times New Roman"/>
                        </a:rPr>
                        <a:t>for</a:t>
                      </a:r>
                      <a:r>
                        <a:rPr lang="en-US" sz="1400" b="1" spc="-25">
                          <a:effectLst/>
                          <a:latin typeface="Times New Roman"/>
                          <a:ea typeface="Calibri"/>
                          <a:cs typeface="Times New Roman"/>
                        </a:rPr>
                        <a:t> </a:t>
                      </a:r>
                      <a:r>
                        <a:rPr lang="en-US" sz="1400" b="1" spc="-5">
                          <a:effectLst/>
                          <a:latin typeface="Times New Roman"/>
                          <a:ea typeface="Calibri"/>
                          <a:cs typeface="Times New Roman"/>
                        </a:rPr>
                        <a:t>factor:</a:t>
                      </a:r>
                      <a:r>
                        <a:rPr lang="en-US" sz="1400" b="1" spc="105">
                          <a:effectLst/>
                          <a:latin typeface="Times New Roman"/>
                          <a:ea typeface="Calibri"/>
                          <a:cs typeface="Times New Roman"/>
                        </a:rPr>
                        <a:t> </a:t>
                      </a:r>
                      <a:r>
                        <a:rPr lang="en-US" sz="1400" b="1" spc="-5">
                          <a:effectLst/>
                          <a:latin typeface="Times New Roman"/>
                          <a:ea typeface="Calibri"/>
                          <a:cs typeface="Times New Roman"/>
                        </a:rPr>
                        <a:t>Process</a:t>
                      </a:r>
                      <a:r>
                        <a:rPr lang="en-US" sz="1400" b="1">
                          <a:effectLst/>
                          <a:latin typeface="Times New Roman"/>
                          <a:ea typeface="Calibri"/>
                          <a:cs typeface="Times New Roman"/>
                        </a:rPr>
                        <a:t> </a:t>
                      </a:r>
                      <a:r>
                        <a:rPr lang="en-US" sz="1400" b="1" spc="-5">
                          <a:effectLst/>
                          <a:latin typeface="Times New Roman"/>
                          <a:ea typeface="Calibri"/>
                          <a:cs typeface="Times New Roman"/>
                        </a:rPr>
                        <a:t>Study</a:t>
                      </a:r>
                      <a:r>
                        <a:rPr lang="en-US" sz="1400" b="1">
                          <a:effectLst/>
                          <a:latin typeface="Times New Roman"/>
                          <a:ea typeface="Calibri"/>
                          <a:cs typeface="Times New Roman"/>
                        </a:rPr>
                        <a:t> </a:t>
                      </a:r>
                      <a:r>
                        <a:rPr lang="en-US" sz="1400" b="1" spc="-5">
                          <a:effectLst/>
                          <a:latin typeface="Times New Roman"/>
                          <a:ea typeface="Calibri"/>
                          <a:cs typeface="Times New Roman"/>
                        </a:rPr>
                        <a:t>Code</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a:ea typeface="Calibri"/>
                          <a:cs typeface="Times New Roman"/>
                        </a:rPr>
                        <a:t>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85">
                <a:tc>
                  <a:txBody>
                    <a:bodyPr/>
                    <a:lstStyle/>
                    <a:p>
                      <a:pPr marL="137795" marR="0">
                        <a:spcBef>
                          <a:spcPts val="60"/>
                        </a:spcBef>
                        <a:spcAft>
                          <a:spcPts val="0"/>
                        </a:spcAft>
                      </a:pPr>
                      <a:r>
                        <a:rPr lang="en-US" sz="1400" spc="-5">
                          <a:effectLst/>
                          <a:latin typeface="Times New Roman"/>
                          <a:ea typeface="Calibri"/>
                          <a:cs typeface="Times New Roman"/>
                        </a:rPr>
                        <a:t>Comparison</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47090" marR="0">
                        <a:spcBef>
                          <a:spcPts val="60"/>
                        </a:spcBef>
                        <a:spcAft>
                          <a:spcPts val="0"/>
                        </a:spcAft>
                      </a:pPr>
                      <a:r>
                        <a:rPr lang="en-US" sz="1400">
                          <a:effectLst/>
                          <a:latin typeface="Times New Roman"/>
                          <a:ea typeface="Calibri"/>
                          <a:cs typeface="Times New Roman"/>
                        </a:rPr>
                        <a:t>Diff</a:t>
                      </a:r>
                      <a:r>
                        <a:rPr lang="en-US" sz="1400" spc="-10">
                          <a:effectLst/>
                          <a:latin typeface="Times New Roman"/>
                          <a:ea typeface="Calibri"/>
                          <a:cs typeface="Times New Roman"/>
                        </a:rPr>
                        <a:t> </a:t>
                      </a:r>
                      <a:r>
                        <a:rPr lang="en-US" sz="1400" spc="-5">
                          <a:effectLst/>
                          <a:latin typeface="Times New Roman"/>
                          <a:ea typeface="Calibri"/>
                          <a:cs typeface="Times New Roman"/>
                        </a:rPr>
                        <a:t>of</a:t>
                      </a:r>
                      <a:r>
                        <a:rPr lang="en-US" sz="1400" spc="-10">
                          <a:effectLst/>
                          <a:latin typeface="Times New Roman"/>
                          <a:ea typeface="Calibri"/>
                          <a:cs typeface="Times New Roman"/>
                        </a:rPr>
                        <a:t> </a:t>
                      </a:r>
                      <a:r>
                        <a:rPr lang="en-US" sz="1400" spc="-5">
                          <a:effectLst/>
                          <a:latin typeface="Times New Roman"/>
                          <a:ea typeface="Calibri"/>
                          <a:cs typeface="Times New Roman"/>
                        </a:rPr>
                        <a:t>Means</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spcBef>
                          <a:spcPts val="60"/>
                        </a:spcBef>
                        <a:spcAft>
                          <a:spcPts val="0"/>
                        </a:spcAft>
                      </a:pPr>
                      <a:r>
                        <a:rPr lang="en-US" sz="1400" spc="-5">
                          <a:effectLst/>
                          <a:latin typeface="Times New Roman"/>
                          <a:ea typeface="Calibri"/>
                          <a:cs typeface="Times New Roman"/>
                        </a:rPr>
                        <a:t>LSD(alpha=0.050)</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1615" marR="0">
                        <a:spcBef>
                          <a:spcPts val="60"/>
                        </a:spcBef>
                        <a:spcAft>
                          <a:spcPts val="0"/>
                        </a:spcAft>
                      </a:pPr>
                      <a:r>
                        <a:rPr lang="en-US" sz="1400">
                          <a:effectLst/>
                          <a:latin typeface="Times New Roman"/>
                          <a:ea typeface="Calibri"/>
                          <a:cs typeface="Times New Roman"/>
                        </a:rPr>
                        <a:t>P</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0">
                        <a:spcBef>
                          <a:spcPts val="60"/>
                        </a:spcBef>
                        <a:spcAft>
                          <a:spcPts val="0"/>
                        </a:spcAft>
                      </a:pPr>
                      <a:r>
                        <a:rPr lang="en-US" sz="1400">
                          <a:effectLst/>
                          <a:latin typeface="Times New Roman"/>
                          <a:ea typeface="Calibri"/>
                          <a:cs typeface="Times New Roman"/>
                        </a:rPr>
                        <a:t>Diff</a:t>
                      </a:r>
                      <a:r>
                        <a:rPr lang="en-US" sz="1400" spc="-10">
                          <a:effectLst/>
                          <a:latin typeface="Times New Roman"/>
                          <a:ea typeface="Calibri"/>
                          <a:cs typeface="Times New Roman"/>
                        </a:rPr>
                        <a:t> </a:t>
                      </a:r>
                      <a:r>
                        <a:rPr lang="en-US" sz="1400">
                          <a:effectLst/>
                          <a:latin typeface="Times New Roman"/>
                          <a:ea typeface="Calibri"/>
                          <a:cs typeface="Times New Roman"/>
                        </a:rPr>
                        <a:t>&gt;= </a:t>
                      </a:r>
                      <a:r>
                        <a:rPr lang="en-US" sz="1400" spc="-5">
                          <a:effectLst/>
                          <a:latin typeface="Times New Roman"/>
                          <a:ea typeface="Calibri"/>
                          <a:cs typeface="Times New Roman"/>
                        </a:rPr>
                        <a:t>LSD</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59">
                <a:tc>
                  <a:txBody>
                    <a:bodyPr/>
                    <a:lstStyle/>
                    <a:p>
                      <a:pPr marL="131445" marR="0">
                        <a:spcBef>
                          <a:spcPts val="45"/>
                        </a:spcBef>
                        <a:spcAft>
                          <a:spcPts val="0"/>
                        </a:spcAft>
                      </a:pPr>
                      <a:r>
                        <a:rPr lang="en-US" sz="1400">
                          <a:effectLst/>
                          <a:latin typeface="Times New Roman"/>
                          <a:ea typeface="Calibri"/>
                          <a:cs typeface="Times New Roman"/>
                        </a:rPr>
                        <a:t>5/10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0Hr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0965" marR="0" algn="ctr">
                        <a:spcBef>
                          <a:spcPts val="45"/>
                        </a:spcBef>
                        <a:spcAft>
                          <a:spcPts val="0"/>
                        </a:spcAft>
                      </a:pPr>
                      <a:r>
                        <a:rPr lang="en-US" sz="1400">
                          <a:effectLst/>
                          <a:latin typeface="Times New Roman"/>
                          <a:ea typeface="Calibri"/>
                          <a:cs typeface="Times New Roman"/>
                        </a:rPr>
                        <a:t>1.01</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45"/>
                        </a:spcBef>
                        <a:spcAft>
                          <a:spcPts val="0"/>
                        </a:spcAft>
                      </a:pPr>
                      <a:r>
                        <a:rPr lang="en-US" sz="1400">
                          <a:effectLst/>
                          <a:latin typeface="Times New Roman"/>
                          <a:ea typeface="Calibri"/>
                          <a:cs typeface="Times New Roman"/>
                        </a:rPr>
                        <a:t>0.521</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4770" marR="0">
                        <a:spcBef>
                          <a:spcPts val="45"/>
                        </a:spcBef>
                        <a:spcAft>
                          <a:spcPts val="0"/>
                        </a:spcAft>
                      </a:pPr>
                      <a:r>
                        <a:rPr lang="en-US" sz="1400">
                          <a:effectLst/>
                          <a:latin typeface="Times New Roman"/>
                          <a:ea typeface="Calibri"/>
                          <a:cs typeface="Times New Roman"/>
                        </a:rPr>
                        <a:t>&lt;0.001</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6385" marR="0">
                        <a:spcBef>
                          <a:spcPts val="45"/>
                        </a:spcBef>
                        <a:spcAft>
                          <a:spcPts val="0"/>
                        </a:spcAft>
                      </a:pPr>
                      <a:r>
                        <a:rPr lang="en-US" sz="1400" spc="-5">
                          <a:effectLst/>
                          <a:latin typeface="Times New Roman"/>
                          <a:ea typeface="Calibri"/>
                          <a:cs typeface="Times New Roman"/>
                        </a:rPr>
                        <a:t>Yes</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1659">
                <a:tc>
                  <a:txBody>
                    <a:bodyPr/>
                    <a:lstStyle/>
                    <a:p>
                      <a:pPr marL="131445" marR="0">
                        <a:spcBef>
                          <a:spcPts val="45"/>
                        </a:spcBef>
                        <a:spcAft>
                          <a:spcPts val="0"/>
                        </a:spcAft>
                      </a:pPr>
                      <a:r>
                        <a:rPr lang="en-US" sz="1400">
                          <a:effectLst/>
                          <a:latin typeface="Times New Roman"/>
                          <a:ea typeface="Calibri"/>
                          <a:cs typeface="Times New Roman"/>
                        </a:rPr>
                        <a:t>5/10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1Hr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0965" marR="0" algn="ctr">
                        <a:spcBef>
                          <a:spcPts val="45"/>
                        </a:spcBef>
                        <a:spcAft>
                          <a:spcPts val="0"/>
                        </a:spcAft>
                      </a:pPr>
                      <a:r>
                        <a:rPr lang="en-US" sz="1400">
                          <a:effectLst/>
                          <a:latin typeface="Times New Roman"/>
                          <a:ea typeface="Calibri"/>
                          <a:cs typeface="Times New Roman"/>
                        </a:rPr>
                        <a:t>0.938</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45"/>
                        </a:spcBef>
                        <a:spcAft>
                          <a:spcPts val="0"/>
                        </a:spcAft>
                      </a:pPr>
                      <a:r>
                        <a:rPr lang="en-US" sz="1400">
                          <a:effectLst/>
                          <a:latin typeface="Times New Roman"/>
                          <a:ea typeface="Calibri"/>
                          <a:cs typeface="Times New Roman"/>
                        </a:rPr>
                        <a:t>0.615</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4140" marR="0">
                        <a:spcBef>
                          <a:spcPts val="45"/>
                        </a:spcBef>
                        <a:spcAft>
                          <a:spcPts val="0"/>
                        </a:spcAft>
                      </a:pPr>
                      <a:r>
                        <a:rPr lang="en-US" sz="1400">
                          <a:effectLst/>
                          <a:latin typeface="Times New Roman"/>
                          <a:ea typeface="Calibri"/>
                          <a:cs typeface="Times New Roman"/>
                        </a:rPr>
                        <a:t>0.004</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6385" marR="0">
                        <a:spcBef>
                          <a:spcPts val="45"/>
                        </a:spcBef>
                        <a:spcAft>
                          <a:spcPts val="0"/>
                        </a:spcAft>
                      </a:pPr>
                      <a:r>
                        <a:rPr lang="en-US" sz="1400" spc="-5">
                          <a:effectLst/>
                          <a:latin typeface="Times New Roman"/>
                          <a:ea typeface="Calibri"/>
                          <a:cs typeface="Times New Roman"/>
                        </a:rPr>
                        <a:t>Yes</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1659">
                <a:tc>
                  <a:txBody>
                    <a:bodyPr/>
                    <a:lstStyle/>
                    <a:p>
                      <a:pPr marL="131445" marR="0">
                        <a:spcBef>
                          <a:spcPts val="45"/>
                        </a:spcBef>
                        <a:spcAft>
                          <a:spcPts val="0"/>
                        </a:spcAft>
                      </a:pPr>
                      <a:r>
                        <a:rPr lang="en-US" sz="1400">
                          <a:effectLst/>
                          <a:latin typeface="Times New Roman"/>
                          <a:ea typeface="Calibri"/>
                          <a:cs typeface="Times New Roman"/>
                        </a:rPr>
                        <a:t>5/10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3Hr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0965" marR="0" algn="ctr">
                        <a:spcBef>
                          <a:spcPts val="45"/>
                        </a:spcBef>
                        <a:spcAft>
                          <a:spcPts val="0"/>
                        </a:spcAft>
                      </a:pPr>
                      <a:r>
                        <a:rPr lang="en-US" sz="1400">
                          <a:effectLst/>
                          <a:latin typeface="Times New Roman"/>
                          <a:ea typeface="Calibri"/>
                          <a:cs typeface="Times New Roman"/>
                        </a:rPr>
                        <a:t>0.717</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45"/>
                        </a:spcBef>
                        <a:spcAft>
                          <a:spcPts val="0"/>
                        </a:spcAft>
                      </a:pPr>
                      <a:r>
                        <a:rPr lang="en-US" sz="1400">
                          <a:effectLst/>
                          <a:latin typeface="Times New Roman"/>
                          <a:ea typeface="Calibri"/>
                          <a:cs typeface="Times New Roman"/>
                        </a:rPr>
                        <a:t>0.615</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4140" marR="0">
                        <a:spcBef>
                          <a:spcPts val="45"/>
                        </a:spcBef>
                        <a:spcAft>
                          <a:spcPts val="0"/>
                        </a:spcAft>
                      </a:pPr>
                      <a:r>
                        <a:rPr lang="en-US" sz="1400">
                          <a:effectLst/>
                          <a:latin typeface="Times New Roman"/>
                          <a:ea typeface="Calibri"/>
                          <a:cs typeface="Times New Roman"/>
                        </a:rPr>
                        <a:t>0.023</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6385" marR="0">
                        <a:spcBef>
                          <a:spcPts val="45"/>
                        </a:spcBef>
                        <a:spcAft>
                          <a:spcPts val="0"/>
                        </a:spcAft>
                      </a:pPr>
                      <a:r>
                        <a:rPr lang="en-US" sz="1400" spc="-5">
                          <a:effectLst/>
                          <a:latin typeface="Times New Roman"/>
                          <a:ea typeface="Calibri"/>
                          <a:cs typeface="Times New Roman"/>
                        </a:rPr>
                        <a:t>Yes</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1659">
                <a:tc>
                  <a:txBody>
                    <a:bodyPr/>
                    <a:lstStyle/>
                    <a:p>
                      <a:pPr marL="131445" marR="0">
                        <a:spcBef>
                          <a:spcPts val="60"/>
                        </a:spcBef>
                        <a:spcAft>
                          <a:spcPts val="0"/>
                        </a:spcAft>
                      </a:pPr>
                      <a:r>
                        <a:rPr lang="en-US" sz="1400">
                          <a:effectLst/>
                          <a:latin typeface="Times New Roman"/>
                          <a:ea typeface="Calibri"/>
                          <a:cs typeface="Times New Roman"/>
                        </a:rPr>
                        <a:t>5/10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5Hr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marR="0" algn="ctr">
                        <a:spcBef>
                          <a:spcPts val="60"/>
                        </a:spcBef>
                        <a:spcAft>
                          <a:spcPts val="0"/>
                        </a:spcAft>
                      </a:pPr>
                      <a:r>
                        <a:rPr lang="en-US" sz="1400">
                          <a:effectLst/>
                          <a:latin typeface="Times New Roman"/>
                          <a:ea typeface="Calibri"/>
                          <a:cs typeface="Times New Roman"/>
                        </a:rPr>
                        <a:t>0.337</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
                        </a:spcBef>
                        <a:spcAft>
                          <a:spcPts val="0"/>
                        </a:spcAft>
                      </a:pPr>
                      <a:r>
                        <a:rPr lang="en-US" sz="1400">
                          <a:effectLst/>
                          <a:latin typeface="Times New Roman"/>
                          <a:ea typeface="Calibri"/>
                          <a:cs typeface="Times New Roman"/>
                        </a:rPr>
                        <a:t>0.521</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spcBef>
                          <a:spcPts val="60"/>
                        </a:spcBef>
                        <a:spcAft>
                          <a:spcPts val="0"/>
                        </a:spcAft>
                      </a:pPr>
                      <a:r>
                        <a:rPr lang="en-US" sz="1400">
                          <a:effectLst/>
                          <a:latin typeface="Times New Roman"/>
                          <a:ea typeface="Calibri"/>
                          <a:cs typeface="Times New Roman"/>
                        </a:rPr>
                        <a:t>0.199</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245" marR="0">
                        <a:spcBef>
                          <a:spcPts val="60"/>
                        </a:spcBef>
                        <a:spcAft>
                          <a:spcPts val="0"/>
                        </a:spcAft>
                      </a:pPr>
                      <a:r>
                        <a:rPr lang="en-US" sz="1400" spc="-10">
                          <a:effectLst/>
                          <a:latin typeface="Times New Roman"/>
                          <a:ea typeface="Calibri"/>
                          <a:cs typeface="Times New Roman"/>
                        </a:rPr>
                        <a:t>No</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772">
                <a:tc>
                  <a:txBody>
                    <a:bodyPr/>
                    <a:lstStyle/>
                    <a:p>
                      <a:pPr marL="148590" marR="0">
                        <a:spcBef>
                          <a:spcPts val="60"/>
                        </a:spcBef>
                        <a:spcAft>
                          <a:spcPts val="0"/>
                        </a:spcAft>
                      </a:pPr>
                      <a:r>
                        <a:rPr lang="en-US" sz="1400" spc="-5">
                          <a:effectLst/>
                          <a:latin typeface="Times New Roman"/>
                          <a:ea typeface="Calibri"/>
                          <a:cs typeface="Times New Roman"/>
                        </a:rPr>
                        <a:t>5Hr</a:t>
                      </a:r>
                      <a:r>
                        <a:rPr lang="en-US" sz="1400" spc="5">
                          <a:effectLst/>
                          <a:latin typeface="Times New Roman"/>
                          <a:ea typeface="Calibri"/>
                          <a:cs typeface="Times New Roman"/>
                        </a:rPr>
                        <a:t>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0Hr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0965" marR="0" algn="ctr">
                        <a:spcBef>
                          <a:spcPts val="60"/>
                        </a:spcBef>
                        <a:spcAft>
                          <a:spcPts val="0"/>
                        </a:spcAft>
                      </a:pPr>
                      <a:r>
                        <a:rPr lang="en-US" sz="1400">
                          <a:effectLst/>
                          <a:latin typeface="Times New Roman"/>
                          <a:ea typeface="Calibri"/>
                          <a:cs typeface="Times New Roman"/>
                        </a:rPr>
                        <a:t>0.673</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60"/>
                        </a:spcBef>
                        <a:spcAft>
                          <a:spcPts val="0"/>
                        </a:spcAft>
                      </a:pPr>
                      <a:r>
                        <a:rPr lang="en-US" sz="1400">
                          <a:effectLst/>
                          <a:latin typeface="Times New Roman"/>
                          <a:ea typeface="Calibri"/>
                          <a:cs typeface="Times New Roman"/>
                        </a:rPr>
                        <a:t>0.499</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4140" marR="0">
                        <a:spcBef>
                          <a:spcPts val="60"/>
                        </a:spcBef>
                        <a:spcAft>
                          <a:spcPts val="0"/>
                        </a:spcAft>
                      </a:pPr>
                      <a:r>
                        <a:rPr lang="en-US" sz="1400">
                          <a:effectLst/>
                          <a:latin typeface="Times New Roman"/>
                          <a:ea typeface="Calibri"/>
                          <a:cs typeface="Times New Roman"/>
                        </a:rPr>
                        <a:t>0.009</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6385" marR="0">
                        <a:spcBef>
                          <a:spcPts val="60"/>
                        </a:spcBef>
                        <a:spcAft>
                          <a:spcPts val="0"/>
                        </a:spcAft>
                      </a:pPr>
                      <a:r>
                        <a:rPr lang="en-US" sz="1400" spc="-5">
                          <a:effectLst/>
                          <a:latin typeface="Times New Roman"/>
                          <a:ea typeface="Calibri"/>
                          <a:cs typeface="Times New Roman"/>
                        </a:rPr>
                        <a:t>Yes</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2772">
                <a:tc>
                  <a:txBody>
                    <a:bodyPr/>
                    <a:lstStyle/>
                    <a:p>
                      <a:pPr marL="148590" marR="0">
                        <a:spcBef>
                          <a:spcPts val="55"/>
                        </a:spcBef>
                        <a:spcAft>
                          <a:spcPts val="0"/>
                        </a:spcAft>
                      </a:pPr>
                      <a:r>
                        <a:rPr lang="en-US" sz="1400" spc="-5">
                          <a:effectLst/>
                          <a:latin typeface="Times New Roman"/>
                          <a:ea typeface="Calibri"/>
                          <a:cs typeface="Times New Roman"/>
                        </a:rPr>
                        <a:t>5Hr</a:t>
                      </a:r>
                      <a:r>
                        <a:rPr lang="en-US" sz="1400" spc="5">
                          <a:effectLst/>
                          <a:latin typeface="Times New Roman"/>
                          <a:ea typeface="Calibri"/>
                          <a:cs typeface="Times New Roman"/>
                        </a:rPr>
                        <a:t>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1Hr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0965" marR="0" algn="ctr">
                        <a:spcBef>
                          <a:spcPts val="55"/>
                        </a:spcBef>
                        <a:spcAft>
                          <a:spcPts val="0"/>
                        </a:spcAft>
                      </a:pPr>
                      <a:r>
                        <a:rPr lang="en-US" sz="1400">
                          <a:effectLst/>
                          <a:latin typeface="Times New Roman"/>
                          <a:ea typeface="Calibri"/>
                          <a:cs typeface="Times New Roman"/>
                        </a:rPr>
                        <a:t>0.601</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55"/>
                        </a:spcBef>
                        <a:spcAft>
                          <a:spcPts val="0"/>
                        </a:spcAft>
                      </a:pPr>
                      <a:r>
                        <a:rPr lang="en-US" sz="1400">
                          <a:effectLst/>
                          <a:latin typeface="Times New Roman"/>
                          <a:ea typeface="Calibri"/>
                          <a:cs typeface="Times New Roman"/>
                        </a:rPr>
                        <a:t>0.596</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4140" marR="0">
                        <a:spcBef>
                          <a:spcPts val="55"/>
                        </a:spcBef>
                        <a:spcAft>
                          <a:spcPts val="0"/>
                        </a:spcAft>
                      </a:pPr>
                      <a:r>
                        <a:rPr lang="en-US" sz="1400">
                          <a:effectLst/>
                          <a:latin typeface="Times New Roman"/>
                          <a:ea typeface="Calibri"/>
                          <a:cs typeface="Times New Roman"/>
                        </a:rPr>
                        <a:t>0.048</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6385" marR="0">
                        <a:spcBef>
                          <a:spcPts val="55"/>
                        </a:spcBef>
                        <a:spcAft>
                          <a:spcPts val="0"/>
                        </a:spcAft>
                      </a:pPr>
                      <a:r>
                        <a:rPr lang="en-US" sz="1400" spc="-5">
                          <a:effectLst/>
                          <a:latin typeface="Times New Roman"/>
                          <a:ea typeface="Calibri"/>
                          <a:cs typeface="Times New Roman"/>
                        </a:rPr>
                        <a:t>Yes</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1659">
                <a:tc>
                  <a:txBody>
                    <a:bodyPr/>
                    <a:lstStyle/>
                    <a:p>
                      <a:pPr marL="148590" marR="0">
                        <a:spcBef>
                          <a:spcPts val="45"/>
                        </a:spcBef>
                        <a:spcAft>
                          <a:spcPts val="0"/>
                        </a:spcAft>
                      </a:pPr>
                      <a:r>
                        <a:rPr lang="en-US" sz="1400" spc="-5">
                          <a:effectLst/>
                          <a:latin typeface="Times New Roman"/>
                          <a:ea typeface="Calibri"/>
                          <a:cs typeface="Times New Roman"/>
                        </a:rPr>
                        <a:t>5Hr</a:t>
                      </a:r>
                      <a:r>
                        <a:rPr lang="en-US" sz="1400" spc="5">
                          <a:effectLst/>
                          <a:latin typeface="Times New Roman"/>
                          <a:ea typeface="Calibri"/>
                          <a:cs typeface="Times New Roman"/>
                        </a:rPr>
                        <a:t>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3Hr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marR="0" algn="ctr">
                        <a:spcBef>
                          <a:spcPts val="45"/>
                        </a:spcBef>
                        <a:spcAft>
                          <a:spcPts val="0"/>
                        </a:spcAft>
                      </a:pPr>
                      <a:r>
                        <a:rPr lang="en-US" sz="1400">
                          <a:effectLst/>
                          <a:latin typeface="Times New Roman"/>
                          <a:ea typeface="Calibri"/>
                          <a:cs typeface="Times New Roman"/>
                        </a:rPr>
                        <a:t>0.38</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5"/>
                        </a:spcBef>
                        <a:spcAft>
                          <a:spcPts val="0"/>
                        </a:spcAft>
                      </a:pPr>
                      <a:r>
                        <a:rPr lang="en-US" sz="1400">
                          <a:effectLst/>
                          <a:latin typeface="Times New Roman"/>
                          <a:ea typeface="Calibri"/>
                          <a:cs typeface="Times New Roman"/>
                        </a:rPr>
                        <a:t>0.596</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spcBef>
                          <a:spcPts val="45"/>
                        </a:spcBef>
                        <a:spcAft>
                          <a:spcPts val="0"/>
                        </a:spcAft>
                      </a:pPr>
                      <a:r>
                        <a:rPr lang="en-US" sz="1400">
                          <a:effectLst/>
                          <a:latin typeface="Times New Roman"/>
                          <a:ea typeface="Calibri"/>
                          <a:cs typeface="Times New Roman"/>
                        </a:rPr>
                        <a:t>0.206</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245" marR="0">
                        <a:spcBef>
                          <a:spcPts val="45"/>
                        </a:spcBef>
                        <a:spcAft>
                          <a:spcPts val="0"/>
                        </a:spcAft>
                      </a:pPr>
                      <a:r>
                        <a:rPr lang="en-US" sz="1400" spc="-10">
                          <a:effectLst/>
                          <a:latin typeface="Times New Roman"/>
                          <a:ea typeface="Calibri"/>
                          <a:cs typeface="Times New Roman"/>
                        </a:rPr>
                        <a:t>No</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59">
                <a:tc>
                  <a:txBody>
                    <a:bodyPr/>
                    <a:lstStyle/>
                    <a:p>
                      <a:pPr marL="148590" marR="0">
                        <a:spcBef>
                          <a:spcPts val="45"/>
                        </a:spcBef>
                        <a:spcAft>
                          <a:spcPts val="0"/>
                        </a:spcAft>
                      </a:pPr>
                      <a:r>
                        <a:rPr lang="en-US" sz="1400" spc="-5">
                          <a:effectLst/>
                          <a:latin typeface="Times New Roman"/>
                          <a:ea typeface="Calibri"/>
                          <a:cs typeface="Times New Roman"/>
                        </a:rPr>
                        <a:t>3Hr</a:t>
                      </a:r>
                      <a:r>
                        <a:rPr lang="en-US" sz="1400" spc="5">
                          <a:effectLst/>
                          <a:latin typeface="Times New Roman"/>
                          <a:ea typeface="Calibri"/>
                          <a:cs typeface="Times New Roman"/>
                        </a:rPr>
                        <a:t>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0Hr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marR="0" algn="ctr">
                        <a:spcBef>
                          <a:spcPts val="45"/>
                        </a:spcBef>
                        <a:spcAft>
                          <a:spcPts val="0"/>
                        </a:spcAft>
                      </a:pPr>
                      <a:r>
                        <a:rPr lang="en-US" sz="1400">
                          <a:effectLst/>
                          <a:latin typeface="Times New Roman"/>
                          <a:ea typeface="Calibri"/>
                          <a:cs typeface="Times New Roman"/>
                        </a:rPr>
                        <a:t>0.294</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5"/>
                        </a:spcBef>
                        <a:spcAft>
                          <a:spcPts val="0"/>
                        </a:spcAft>
                      </a:pPr>
                      <a:r>
                        <a:rPr lang="en-US" sz="1400">
                          <a:effectLst/>
                          <a:latin typeface="Times New Roman"/>
                          <a:ea typeface="Calibri"/>
                          <a:cs typeface="Times New Roman"/>
                        </a:rPr>
                        <a:t>0.596</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spcBef>
                          <a:spcPts val="45"/>
                        </a:spcBef>
                        <a:spcAft>
                          <a:spcPts val="0"/>
                        </a:spcAft>
                      </a:pPr>
                      <a:r>
                        <a:rPr lang="en-US" sz="1400">
                          <a:effectLst/>
                          <a:latin typeface="Times New Roman"/>
                          <a:ea typeface="Calibri"/>
                          <a:cs typeface="Times New Roman"/>
                        </a:rPr>
                        <a:t>0.327</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9245" marR="0">
                        <a:spcBef>
                          <a:spcPts val="45"/>
                        </a:spcBef>
                        <a:spcAft>
                          <a:spcPts val="0"/>
                        </a:spcAft>
                      </a:pPr>
                      <a:r>
                        <a:rPr lang="en-US" sz="1400" spc="-10">
                          <a:effectLst/>
                          <a:latin typeface="Times New Roman"/>
                          <a:ea typeface="Calibri"/>
                          <a:cs typeface="Times New Roman"/>
                        </a:rPr>
                        <a:t>No</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59">
                <a:tc>
                  <a:txBody>
                    <a:bodyPr/>
                    <a:lstStyle/>
                    <a:p>
                      <a:pPr marL="148590" marR="0">
                        <a:spcBef>
                          <a:spcPts val="45"/>
                        </a:spcBef>
                        <a:spcAft>
                          <a:spcPts val="0"/>
                        </a:spcAft>
                      </a:pPr>
                      <a:r>
                        <a:rPr lang="en-US" sz="1400" spc="-5">
                          <a:effectLst/>
                          <a:latin typeface="Times New Roman"/>
                          <a:ea typeface="Calibri"/>
                          <a:cs typeface="Times New Roman"/>
                        </a:rPr>
                        <a:t>3Hr</a:t>
                      </a:r>
                      <a:r>
                        <a:rPr lang="en-US" sz="1400" spc="5">
                          <a:effectLst/>
                          <a:latin typeface="Times New Roman"/>
                          <a:ea typeface="Calibri"/>
                          <a:cs typeface="Times New Roman"/>
                        </a:rPr>
                        <a:t>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1Hr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marR="0" algn="ctr">
                        <a:spcBef>
                          <a:spcPts val="45"/>
                        </a:spcBef>
                        <a:spcAft>
                          <a:spcPts val="0"/>
                        </a:spcAft>
                      </a:pPr>
                      <a:r>
                        <a:rPr lang="en-US" sz="1400">
                          <a:effectLst/>
                          <a:latin typeface="Times New Roman"/>
                          <a:ea typeface="Calibri"/>
                          <a:cs typeface="Times New Roman"/>
                        </a:rPr>
                        <a:t>0.222</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45"/>
                        </a:spcBef>
                        <a:spcAft>
                          <a:spcPts val="0"/>
                        </a:spcAft>
                      </a:pPr>
                      <a:r>
                        <a:rPr lang="en-US" sz="1400">
                          <a:effectLst/>
                          <a:latin typeface="Times New Roman"/>
                          <a:ea typeface="Calibri"/>
                          <a:cs typeface="Times New Roman"/>
                        </a:rPr>
                        <a:t>0.68</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spcBef>
                          <a:spcPts val="45"/>
                        </a:spcBef>
                        <a:spcAft>
                          <a:spcPts val="0"/>
                        </a:spcAft>
                      </a:pPr>
                      <a:r>
                        <a:rPr lang="en-US" sz="1400">
                          <a:effectLst/>
                          <a:latin typeface="Times New Roman"/>
                          <a:ea typeface="Calibri"/>
                          <a:cs typeface="Times New Roman"/>
                        </a:rPr>
                        <a:t>0.515</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45"/>
                        </a:spcBef>
                        <a:spcAft>
                          <a:spcPts val="0"/>
                        </a:spcAft>
                      </a:pPr>
                      <a:r>
                        <a:rPr lang="en-US" sz="1400" spc="-5">
                          <a:effectLst/>
                          <a:latin typeface="Times New Roman"/>
                          <a:ea typeface="Calibri"/>
                          <a:cs typeface="Times New Roman"/>
                        </a:rPr>
                        <a:t>Do</a:t>
                      </a:r>
                      <a:r>
                        <a:rPr lang="en-US" sz="1400">
                          <a:effectLst/>
                          <a:latin typeface="Times New Roman"/>
                          <a:ea typeface="Calibri"/>
                          <a:cs typeface="Times New Roman"/>
                        </a:rPr>
                        <a:t> </a:t>
                      </a:r>
                      <a:r>
                        <a:rPr lang="en-US" sz="1400" spc="-5">
                          <a:effectLst/>
                          <a:latin typeface="Times New Roman"/>
                          <a:ea typeface="Calibri"/>
                          <a:cs typeface="Times New Roman"/>
                        </a:rPr>
                        <a:t>Not</a:t>
                      </a:r>
                      <a:r>
                        <a:rPr lang="en-US" sz="1400" spc="-10">
                          <a:effectLst/>
                          <a:latin typeface="Times New Roman"/>
                          <a:ea typeface="Calibri"/>
                          <a:cs typeface="Times New Roman"/>
                        </a:rPr>
                        <a:t> </a:t>
                      </a:r>
                      <a:r>
                        <a:rPr lang="en-US" sz="1400" spc="-5">
                          <a:effectLst/>
                          <a:latin typeface="Times New Roman"/>
                          <a:ea typeface="Calibri"/>
                          <a:cs typeface="Times New Roman"/>
                        </a:rPr>
                        <a:t>Test</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659">
                <a:tc>
                  <a:txBody>
                    <a:bodyPr/>
                    <a:lstStyle/>
                    <a:p>
                      <a:pPr marL="148590" marR="0">
                        <a:spcBef>
                          <a:spcPts val="60"/>
                        </a:spcBef>
                        <a:spcAft>
                          <a:spcPts val="0"/>
                        </a:spcAft>
                      </a:pPr>
                      <a:r>
                        <a:rPr lang="en-US" sz="1400" spc="-5">
                          <a:effectLst/>
                          <a:latin typeface="Times New Roman"/>
                          <a:ea typeface="Calibri"/>
                          <a:cs typeface="Times New Roman"/>
                        </a:rPr>
                        <a:t>1Hr</a:t>
                      </a:r>
                      <a:r>
                        <a:rPr lang="en-US" sz="1400" spc="5">
                          <a:effectLst/>
                          <a:latin typeface="Times New Roman"/>
                          <a:ea typeface="Calibri"/>
                          <a:cs typeface="Times New Roman"/>
                        </a:rPr>
                        <a:t> </a:t>
                      </a:r>
                      <a:r>
                        <a:rPr lang="en-US" sz="1400" spc="-5">
                          <a:effectLst/>
                          <a:latin typeface="Times New Roman"/>
                          <a:ea typeface="Calibri"/>
                          <a:cs typeface="Times New Roman"/>
                        </a:rPr>
                        <a:t>vs.</a:t>
                      </a:r>
                      <a:r>
                        <a:rPr lang="en-US" sz="1400">
                          <a:effectLst/>
                          <a:latin typeface="Times New Roman"/>
                          <a:ea typeface="Calibri"/>
                          <a:cs typeface="Times New Roman"/>
                        </a:rPr>
                        <a:t> </a:t>
                      </a:r>
                      <a:r>
                        <a:rPr lang="en-US" sz="1400" spc="-5">
                          <a:effectLst/>
                          <a:latin typeface="Times New Roman"/>
                          <a:ea typeface="Calibri"/>
                          <a:cs typeface="Times New Roman"/>
                        </a:rPr>
                        <a:t>0Hr</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marR="0" algn="ctr">
                        <a:spcBef>
                          <a:spcPts val="60"/>
                        </a:spcBef>
                        <a:spcAft>
                          <a:spcPts val="0"/>
                        </a:spcAft>
                      </a:pPr>
                      <a:r>
                        <a:rPr lang="en-US" sz="1400">
                          <a:effectLst/>
                          <a:latin typeface="Times New Roman"/>
                          <a:ea typeface="Calibri"/>
                          <a:cs typeface="Times New Roman"/>
                        </a:rPr>
                        <a:t>0.072</a:t>
                      </a:r>
                      <a:endParaRPr lang="en-US" sz="14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
                        </a:spcBef>
                        <a:spcAft>
                          <a:spcPts val="0"/>
                        </a:spcAft>
                      </a:pPr>
                      <a:r>
                        <a:rPr lang="en-US" sz="1400">
                          <a:effectLst/>
                          <a:latin typeface="Times New Roman"/>
                          <a:ea typeface="Calibri"/>
                          <a:cs typeface="Times New Roman"/>
                        </a:rPr>
                        <a:t>0.596</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spcBef>
                          <a:spcPts val="60"/>
                        </a:spcBef>
                        <a:spcAft>
                          <a:spcPts val="0"/>
                        </a:spcAft>
                      </a:pPr>
                      <a:r>
                        <a:rPr lang="en-US" sz="1400">
                          <a:effectLst/>
                          <a:latin typeface="Times New Roman"/>
                          <a:ea typeface="Calibri"/>
                          <a:cs typeface="Times New Roman"/>
                        </a:rPr>
                        <a:t>0.809</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60"/>
                        </a:spcBef>
                        <a:spcAft>
                          <a:spcPts val="0"/>
                        </a:spcAft>
                      </a:pPr>
                      <a:r>
                        <a:rPr lang="en-US" sz="1400" spc="-5" dirty="0">
                          <a:effectLst/>
                          <a:latin typeface="Times New Roman"/>
                          <a:ea typeface="Calibri"/>
                          <a:cs typeface="Times New Roman"/>
                        </a:rPr>
                        <a:t>Do</a:t>
                      </a:r>
                      <a:r>
                        <a:rPr lang="en-US" sz="1400" dirty="0">
                          <a:effectLst/>
                          <a:latin typeface="Times New Roman"/>
                          <a:ea typeface="Calibri"/>
                          <a:cs typeface="Times New Roman"/>
                        </a:rPr>
                        <a:t> </a:t>
                      </a:r>
                      <a:r>
                        <a:rPr lang="en-US" sz="1400" spc="-5" dirty="0">
                          <a:effectLst/>
                          <a:latin typeface="Times New Roman"/>
                          <a:ea typeface="Calibri"/>
                          <a:cs typeface="Times New Roman"/>
                        </a:rPr>
                        <a:t>Not</a:t>
                      </a:r>
                      <a:r>
                        <a:rPr lang="en-US" sz="1400" spc="-10" dirty="0">
                          <a:effectLst/>
                          <a:latin typeface="Times New Roman"/>
                          <a:ea typeface="Calibri"/>
                          <a:cs typeface="Times New Roman"/>
                        </a:rPr>
                        <a:t> </a:t>
                      </a:r>
                      <a:r>
                        <a:rPr lang="en-US" sz="1400" spc="-5" dirty="0">
                          <a:effectLst/>
                          <a:latin typeface="Times New Roman"/>
                          <a:ea typeface="Calibri"/>
                          <a:cs typeface="Times New Roman"/>
                        </a:rPr>
                        <a:t>Test</a:t>
                      </a:r>
                      <a:endParaRPr lang="en-US" sz="1400" dirty="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212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AL Resubmerging (Aquaculture</a:t>
            </a:r>
            <a:r>
              <a:rPr lang="en-US" dirty="0" smtClean="0"/>
              <a:t>)</a:t>
            </a:r>
            <a:endParaRPr lang="en-US" dirty="0"/>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6894903" cy="490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143000"/>
            <a:ext cx="2895600" cy="2308324"/>
          </a:xfrm>
          <a:prstGeom prst="rect">
            <a:avLst/>
          </a:prstGeom>
          <a:solidFill>
            <a:schemeClr val="bg1"/>
          </a:solidFill>
        </p:spPr>
        <p:txBody>
          <a:bodyPr wrap="square" rtlCol="0">
            <a:spAutoFit/>
          </a:bodyPr>
          <a:lstStyle/>
          <a:p>
            <a:endParaRPr lang="en-US" dirty="0" smtClean="0"/>
          </a:p>
          <a:p>
            <a:endParaRPr lang="en-US" dirty="0"/>
          </a:p>
          <a:p>
            <a:r>
              <a:rPr lang="en-US" dirty="0" smtClean="0"/>
              <a:t>Vibrio levels return to background after 14d resubmerging following routine desiccation. </a:t>
            </a:r>
          </a:p>
          <a:p>
            <a:endParaRPr lang="en-US" dirty="0"/>
          </a:p>
          <a:p>
            <a:endParaRPr lang="en-US" dirty="0" smtClean="0"/>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381" y="4114800"/>
            <a:ext cx="1066800" cy="12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1066800" cy="182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81400"/>
            <a:ext cx="1066800" cy="12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813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839200" cy="582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354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ISSC – AL (2012)</a:t>
            </a:r>
            <a:endParaRPr lang="en-US" dirty="0"/>
          </a:p>
        </p:txBody>
      </p:sp>
      <p:sp>
        <p:nvSpPr>
          <p:cNvPr id="3" name="Content Placeholder 2"/>
          <p:cNvSpPr>
            <a:spLocks noGrp="1"/>
          </p:cNvSpPr>
          <p:nvPr>
            <p:ph idx="1"/>
          </p:nvPr>
        </p:nvSpPr>
        <p:spPr/>
        <p:txBody>
          <a:bodyPr/>
          <a:lstStyle/>
          <a:p>
            <a:r>
              <a:rPr lang="en-US" dirty="0"/>
              <a:t>Test of Effectiveness of Relaying as a Post Harvest Process for reducing levels of Vibrio vulnificus and V. parahaemolyticus in Shellstock </a:t>
            </a:r>
            <a:r>
              <a:rPr lang="en-US" dirty="0" smtClean="0"/>
              <a:t>Oysters</a:t>
            </a:r>
          </a:p>
          <a:p>
            <a:r>
              <a:rPr lang="en-US" dirty="0" smtClean="0"/>
              <a:t>Immediate harvest, refrigerated within one hour (white tag), unrefrigerated (green tag) until landing</a:t>
            </a:r>
          </a:p>
          <a:p>
            <a:r>
              <a:rPr lang="en-US" dirty="0" smtClean="0"/>
              <a:t>Methods: BAM MPN-culture (gene probe)</a:t>
            </a:r>
            <a:endParaRPr lang="en-US" dirty="0"/>
          </a:p>
        </p:txBody>
      </p:sp>
    </p:spTree>
    <p:extLst>
      <p:ext uri="{BB962C8B-B14F-4D97-AF65-F5344CB8AC3E}">
        <p14:creationId xmlns:p14="http://schemas.microsoft.com/office/powerpoint/2010/main" val="571055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8682390"/>
              </p:ext>
            </p:extLst>
          </p:nvPr>
        </p:nvGraphicFramePr>
        <p:xfrm>
          <a:off x="457200" y="1523998"/>
          <a:ext cx="8458199" cy="4419604"/>
        </p:xfrm>
        <a:graphic>
          <a:graphicData uri="http://schemas.openxmlformats.org/drawingml/2006/table">
            <a:tbl>
              <a:tblPr firstRow="1" firstCol="1" lastRow="1" lastCol="1" bandRow="1" bandCol="1"/>
              <a:tblGrid>
                <a:gridCol w="1703490"/>
                <a:gridCol w="1592393"/>
                <a:gridCol w="1879130"/>
                <a:gridCol w="1498225"/>
                <a:gridCol w="1784961"/>
              </a:tblGrid>
              <a:tr h="484940">
                <a:tc>
                  <a:txBody>
                    <a:bodyPr/>
                    <a:lstStyle/>
                    <a:p>
                      <a:pPr marL="8255" marR="0" algn="ctr">
                        <a:lnSpc>
                          <a:spcPts val="1260"/>
                        </a:lnSpc>
                        <a:spcBef>
                          <a:spcPts val="0"/>
                        </a:spcBef>
                        <a:spcAft>
                          <a:spcPts val="0"/>
                        </a:spcAft>
                      </a:pPr>
                      <a:r>
                        <a:rPr lang="en-US" sz="2000" b="1">
                          <a:solidFill>
                            <a:srgbClr val="FFFFFF"/>
                          </a:solidFill>
                          <a:effectLst/>
                          <a:latin typeface="Times New Roman"/>
                          <a:ea typeface="Calibri"/>
                          <a:cs typeface="Times New Roman"/>
                        </a:rPr>
                        <a:t>Day</a:t>
                      </a:r>
                      <a:endParaRPr lang="en-US" sz="200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000000"/>
                    </a:solidFill>
                  </a:tcPr>
                </a:tc>
                <a:tc gridSpan="2">
                  <a:txBody>
                    <a:bodyPr/>
                    <a:lstStyle/>
                    <a:p>
                      <a:pPr marL="692150" marR="0">
                        <a:lnSpc>
                          <a:spcPts val="1260"/>
                        </a:lnSpc>
                        <a:spcBef>
                          <a:spcPts val="0"/>
                        </a:spcBef>
                        <a:spcAft>
                          <a:spcPts val="0"/>
                        </a:spcAft>
                      </a:pPr>
                      <a:r>
                        <a:rPr lang="en-US" sz="2000" b="1">
                          <a:solidFill>
                            <a:srgbClr val="FFFFFF"/>
                          </a:solidFill>
                          <a:effectLst/>
                          <a:latin typeface="Times New Roman"/>
                          <a:ea typeface="Calibri"/>
                          <a:cs typeface="Times New Roman"/>
                        </a:rPr>
                        <a:t>Sandy</a:t>
                      </a:r>
                      <a:r>
                        <a:rPr lang="en-US" sz="2000" b="1" spc="-50">
                          <a:solidFill>
                            <a:srgbClr val="FFFFFF"/>
                          </a:solidFill>
                          <a:effectLst/>
                          <a:latin typeface="Times New Roman"/>
                          <a:ea typeface="Calibri"/>
                          <a:cs typeface="Times New Roman"/>
                        </a:rPr>
                        <a:t> </a:t>
                      </a:r>
                      <a:r>
                        <a:rPr lang="en-US" sz="2000" b="1">
                          <a:solidFill>
                            <a:srgbClr val="FFFFFF"/>
                          </a:solidFill>
                          <a:effectLst/>
                          <a:latin typeface="Times New Roman"/>
                          <a:ea typeface="Calibri"/>
                          <a:cs typeface="Times New Roman"/>
                        </a:rPr>
                        <a:t>Bay</a:t>
                      </a:r>
                      <a:endParaRPr lang="en-US" sz="200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000000"/>
                    </a:solidFill>
                  </a:tcPr>
                </a:tc>
                <a:tc hMerge="1">
                  <a:txBody>
                    <a:bodyPr/>
                    <a:lstStyle/>
                    <a:p>
                      <a:endParaRPr lang="en-US"/>
                    </a:p>
                  </a:txBody>
                  <a:tcPr/>
                </a:tc>
                <a:tc gridSpan="2">
                  <a:txBody>
                    <a:bodyPr/>
                    <a:lstStyle/>
                    <a:p>
                      <a:pPr marL="492125" marR="0">
                        <a:lnSpc>
                          <a:spcPts val="1260"/>
                        </a:lnSpc>
                        <a:spcBef>
                          <a:spcPts val="0"/>
                        </a:spcBef>
                        <a:spcAft>
                          <a:spcPts val="0"/>
                        </a:spcAft>
                      </a:pPr>
                      <a:r>
                        <a:rPr lang="en-US" sz="2000" b="1">
                          <a:solidFill>
                            <a:srgbClr val="FFFFFF"/>
                          </a:solidFill>
                          <a:effectLst/>
                          <a:latin typeface="Times New Roman"/>
                          <a:ea typeface="Calibri"/>
                          <a:cs typeface="Times New Roman"/>
                        </a:rPr>
                        <a:t>Dauphin</a:t>
                      </a:r>
                      <a:r>
                        <a:rPr lang="en-US" sz="2000" b="1" spc="-75">
                          <a:solidFill>
                            <a:srgbClr val="FFFFFF"/>
                          </a:solidFill>
                          <a:effectLst/>
                          <a:latin typeface="Times New Roman"/>
                          <a:ea typeface="Calibri"/>
                          <a:cs typeface="Times New Roman"/>
                        </a:rPr>
                        <a:t> </a:t>
                      </a:r>
                      <a:r>
                        <a:rPr lang="en-US" sz="2000" b="1">
                          <a:solidFill>
                            <a:srgbClr val="FFFFFF"/>
                          </a:solidFill>
                          <a:effectLst/>
                          <a:latin typeface="Times New Roman"/>
                          <a:ea typeface="Calibri"/>
                          <a:cs typeface="Times New Roman"/>
                        </a:rPr>
                        <a:t>Island</a:t>
                      </a:r>
                      <a:endParaRPr lang="en-US" sz="200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D8D8D8"/>
                      </a:solidFill>
                      <a:prstDash val="solid"/>
                      <a:round/>
                      <a:headEnd type="none" w="med" len="med"/>
                      <a:tailEnd type="none" w="med" len="med"/>
                    </a:lnB>
                    <a:solidFill>
                      <a:srgbClr val="000000"/>
                    </a:solidFill>
                  </a:tcPr>
                </a:tc>
                <a:tc hMerge="1">
                  <a:txBody>
                    <a:bodyPr/>
                    <a:lstStyle/>
                    <a:p>
                      <a:endParaRPr lang="en-US"/>
                    </a:p>
                  </a:txBody>
                  <a:tcPr/>
                </a:tc>
              </a:tr>
              <a:tr h="449259">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a:noFill/>
                    </a:lnT>
                    <a:lnB>
                      <a:noFill/>
                    </a:lnB>
                    <a:solidFill>
                      <a:srgbClr val="000000"/>
                    </a:solidFill>
                  </a:tcPr>
                </a:tc>
                <a:tc>
                  <a:txBody>
                    <a:bodyPr/>
                    <a:lstStyle/>
                    <a:p>
                      <a:pPr marL="210820" marR="0">
                        <a:lnSpc>
                          <a:spcPts val="1240"/>
                        </a:lnSpc>
                        <a:spcBef>
                          <a:spcPts val="0"/>
                        </a:spcBef>
                        <a:spcAft>
                          <a:spcPts val="0"/>
                        </a:spcAft>
                      </a:pPr>
                      <a:r>
                        <a:rPr lang="en-US" sz="2000" spc="-5">
                          <a:effectLst/>
                          <a:latin typeface="Times New Roman"/>
                          <a:ea typeface="Calibri"/>
                          <a:cs typeface="Times New Roman"/>
                        </a:rPr>
                        <a:t>Temp</a:t>
                      </a:r>
                      <a:r>
                        <a:rPr lang="en-US" sz="2000" spc="-45">
                          <a:effectLst/>
                          <a:latin typeface="Times New Roman"/>
                          <a:ea typeface="Calibri"/>
                          <a:cs typeface="Times New Roman"/>
                        </a:rPr>
                        <a:t> </a:t>
                      </a:r>
                      <a:r>
                        <a:rPr lang="en-US" sz="2000">
                          <a:effectLst/>
                          <a:latin typeface="Times New Roman"/>
                          <a:ea typeface="Calibri"/>
                          <a:cs typeface="Times New Roman"/>
                        </a:rPr>
                        <a:t>(ºC)</a:t>
                      </a:r>
                      <a:endParaRPr lang="en-US" sz="2000">
                        <a:effectLst/>
                        <a:latin typeface="Calibri"/>
                        <a:ea typeface="Calibri"/>
                        <a:cs typeface="Times New Roman"/>
                      </a:endParaRPr>
                    </a:p>
                  </a:txBody>
                  <a:tcPr marL="0" marR="0" marT="0" marB="0" anchor="ctr">
                    <a:lnL>
                      <a:noFill/>
                    </a:lnL>
                    <a:lnR>
                      <a:noFill/>
                    </a:lnR>
                    <a:lnT w="1270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solidFill>
                      <a:srgbClr val="D8D8D8"/>
                    </a:solidFill>
                  </a:tcPr>
                </a:tc>
                <a:tc>
                  <a:txBody>
                    <a:bodyPr/>
                    <a:lstStyle/>
                    <a:p>
                      <a:pPr marL="153670" marR="0">
                        <a:lnSpc>
                          <a:spcPts val="1240"/>
                        </a:lnSpc>
                        <a:spcBef>
                          <a:spcPts val="0"/>
                        </a:spcBef>
                        <a:spcAft>
                          <a:spcPts val="0"/>
                        </a:spcAft>
                      </a:pPr>
                      <a:r>
                        <a:rPr lang="en-US" sz="2000" spc="-5">
                          <a:effectLst/>
                          <a:latin typeface="Times New Roman"/>
                          <a:ea typeface="Calibri"/>
                          <a:cs typeface="Times New Roman"/>
                        </a:rPr>
                        <a:t>Salinity</a:t>
                      </a:r>
                      <a:r>
                        <a:rPr lang="en-US" sz="2000" spc="-60">
                          <a:effectLst/>
                          <a:latin typeface="Times New Roman"/>
                          <a:ea typeface="Calibri"/>
                          <a:cs typeface="Times New Roman"/>
                        </a:rPr>
                        <a:t> </a:t>
                      </a:r>
                      <a:r>
                        <a:rPr lang="en-US" sz="2000">
                          <a:effectLst/>
                          <a:latin typeface="Times New Roman"/>
                          <a:ea typeface="Calibri"/>
                          <a:cs typeface="Times New Roman"/>
                        </a:rPr>
                        <a:t>(PSU)</a:t>
                      </a:r>
                      <a:endParaRPr lang="en-US" sz="2000">
                        <a:effectLst/>
                        <a:latin typeface="Calibri"/>
                        <a:ea typeface="Calibri"/>
                        <a:cs typeface="Times New Roman"/>
                      </a:endParaRPr>
                    </a:p>
                  </a:txBody>
                  <a:tcPr marL="0" marR="0" marT="0" marB="0" anchor="ctr">
                    <a:lnL>
                      <a:noFill/>
                    </a:lnL>
                    <a:lnR>
                      <a:noFill/>
                    </a:lnR>
                    <a:lnT w="1270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solidFill>
                      <a:srgbClr val="D8D8D8"/>
                    </a:solidFill>
                  </a:tcPr>
                </a:tc>
                <a:tc>
                  <a:txBody>
                    <a:bodyPr/>
                    <a:lstStyle/>
                    <a:p>
                      <a:pPr marL="153670" marR="0">
                        <a:lnSpc>
                          <a:spcPts val="1240"/>
                        </a:lnSpc>
                        <a:spcBef>
                          <a:spcPts val="0"/>
                        </a:spcBef>
                        <a:spcAft>
                          <a:spcPts val="0"/>
                        </a:spcAft>
                      </a:pPr>
                      <a:r>
                        <a:rPr lang="en-US" sz="2000" spc="-5">
                          <a:effectLst/>
                          <a:latin typeface="Times New Roman"/>
                          <a:ea typeface="Calibri"/>
                          <a:cs typeface="Times New Roman"/>
                        </a:rPr>
                        <a:t>Temp</a:t>
                      </a:r>
                      <a:r>
                        <a:rPr lang="en-US" sz="2000" spc="-45">
                          <a:effectLst/>
                          <a:latin typeface="Times New Roman"/>
                          <a:ea typeface="Calibri"/>
                          <a:cs typeface="Times New Roman"/>
                        </a:rPr>
                        <a:t> </a:t>
                      </a:r>
                      <a:r>
                        <a:rPr lang="en-US" sz="2000">
                          <a:effectLst/>
                          <a:latin typeface="Times New Roman"/>
                          <a:ea typeface="Calibri"/>
                          <a:cs typeface="Times New Roman"/>
                        </a:rPr>
                        <a:t>(ºC)</a:t>
                      </a:r>
                      <a:endParaRPr lang="en-US" sz="2000">
                        <a:effectLst/>
                        <a:latin typeface="Calibri"/>
                        <a:ea typeface="Calibri"/>
                        <a:cs typeface="Times New Roman"/>
                      </a:endParaRPr>
                    </a:p>
                  </a:txBody>
                  <a:tcPr marL="0" marR="0" marT="0" marB="0" anchor="ctr">
                    <a:lnL>
                      <a:noFill/>
                    </a:lnL>
                    <a:lnR>
                      <a:noFill/>
                    </a:lnR>
                    <a:lnT w="1270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solidFill>
                      <a:srgbClr val="D8D8D8"/>
                    </a:solidFill>
                  </a:tcPr>
                </a:tc>
                <a:tc>
                  <a:txBody>
                    <a:bodyPr/>
                    <a:lstStyle/>
                    <a:p>
                      <a:pPr marL="153670" marR="0">
                        <a:lnSpc>
                          <a:spcPts val="1240"/>
                        </a:lnSpc>
                        <a:spcBef>
                          <a:spcPts val="0"/>
                        </a:spcBef>
                        <a:spcAft>
                          <a:spcPts val="0"/>
                        </a:spcAft>
                      </a:pPr>
                      <a:r>
                        <a:rPr lang="en-US" sz="2000" spc="-5">
                          <a:effectLst/>
                          <a:latin typeface="Times New Roman"/>
                          <a:ea typeface="Calibri"/>
                          <a:cs typeface="Times New Roman"/>
                        </a:rPr>
                        <a:t>Salinity</a:t>
                      </a:r>
                      <a:r>
                        <a:rPr lang="en-US" sz="2000" spc="-60">
                          <a:effectLst/>
                          <a:latin typeface="Times New Roman"/>
                          <a:ea typeface="Calibri"/>
                          <a:cs typeface="Times New Roman"/>
                        </a:rPr>
                        <a:t> </a:t>
                      </a:r>
                      <a:r>
                        <a:rPr lang="en-US" sz="2000">
                          <a:effectLst/>
                          <a:latin typeface="Times New Roman"/>
                          <a:ea typeface="Calibri"/>
                          <a:cs typeface="Times New Roman"/>
                        </a:rPr>
                        <a:t>(PSU)</a:t>
                      </a:r>
                      <a:endParaRPr lang="en-US" sz="2000">
                        <a:effectLst/>
                        <a:latin typeface="Calibri"/>
                        <a:ea typeface="Calibri"/>
                        <a:cs typeface="Times New Roman"/>
                      </a:endParaRPr>
                    </a:p>
                  </a:txBody>
                  <a:tcPr marL="0" marR="0" marT="0" marB="0" anchor="ctr">
                    <a:lnL>
                      <a:noFill/>
                    </a:lnL>
                    <a:lnR>
                      <a:noFill/>
                    </a:lnR>
                    <a:lnT w="12700" cap="flat" cmpd="sng" algn="ctr">
                      <a:solidFill>
                        <a:srgbClr val="D8D8D8"/>
                      </a:solidFill>
                      <a:prstDash val="solid"/>
                      <a:round/>
                      <a:headEnd type="none" w="med" len="med"/>
                      <a:tailEnd type="none" w="med" len="med"/>
                    </a:lnT>
                    <a:lnB w="19050" cap="flat" cmpd="sng" algn="ctr">
                      <a:solidFill>
                        <a:srgbClr val="D8D8D8"/>
                      </a:solidFill>
                      <a:prstDash val="solid"/>
                      <a:round/>
                      <a:headEnd type="none" w="med" len="med"/>
                      <a:tailEnd type="none" w="med" len="med"/>
                    </a:lnB>
                    <a:solidFill>
                      <a:srgbClr val="D8D8D8"/>
                    </a:solidFill>
                  </a:tcPr>
                </a:tc>
              </a:tr>
              <a:tr h="444393">
                <a:tc>
                  <a:txBody>
                    <a:bodyPr/>
                    <a:lstStyle/>
                    <a:p>
                      <a:pPr marL="77470" marR="0">
                        <a:spcBef>
                          <a:spcPts val="50"/>
                        </a:spcBef>
                        <a:spcAft>
                          <a:spcPts val="0"/>
                        </a:spcAft>
                      </a:pPr>
                      <a:r>
                        <a:rPr lang="en-US" sz="2000" b="1">
                          <a:solidFill>
                            <a:srgbClr val="FFFFFF"/>
                          </a:solidFill>
                          <a:effectLst/>
                          <a:latin typeface="Times New Roman"/>
                          <a:ea typeface="Calibri"/>
                          <a:cs typeface="Times New Roman"/>
                        </a:rPr>
                        <a:t>August</a:t>
                      </a:r>
                      <a:r>
                        <a:rPr lang="en-US" sz="2000" b="1" spc="-55">
                          <a:solidFill>
                            <a:srgbClr val="FFFFFF"/>
                          </a:solidFill>
                          <a:effectLst/>
                          <a:latin typeface="Times New Roman"/>
                          <a:ea typeface="Calibri"/>
                          <a:cs typeface="Times New Roman"/>
                        </a:rPr>
                        <a:t> </a:t>
                      </a:r>
                      <a:r>
                        <a:rPr lang="en-US" sz="2000" b="1">
                          <a:solidFill>
                            <a:srgbClr val="FFFFFF"/>
                          </a:solidFill>
                          <a:effectLst/>
                          <a:latin typeface="Times New Roman"/>
                          <a:ea typeface="Calibri"/>
                          <a:cs typeface="Times New Roman"/>
                        </a:rPr>
                        <a:t>Run</a:t>
                      </a:r>
                      <a:endParaRPr lang="en-US" sz="2000">
                        <a:effectLst/>
                        <a:latin typeface="Calibri"/>
                        <a:ea typeface="Calibri"/>
                        <a:cs typeface="Times New Roman"/>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w="19050" cap="flat" cmpd="sng" algn="ctr">
                      <a:solidFill>
                        <a:srgbClr val="D8D8D8"/>
                      </a:solidFill>
                      <a:prstDash val="solid"/>
                      <a:round/>
                      <a:headEnd type="none" w="med" len="med"/>
                      <a:tailEnd type="none" w="med" len="med"/>
                    </a:lnT>
                    <a:lnB>
                      <a:noFill/>
                    </a:lnB>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w="19050" cap="flat" cmpd="sng" algn="ctr">
                      <a:solidFill>
                        <a:srgbClr val="D8D8D8"/>
                      </a:solidFill>
                      <a:prstDash val="solid"/>
                      <a:round/>
                      <a:headEnd type="none" w="med" len="med"/>
                      <a:tailEnd type="none" w="med" len="med"/>
                    </a:lnT>
                    <a:lnB>
                      <a:noFill/>
                    </a:lnB>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w="19050" cap="flat" cmpd="sng" algn="ctr">
                      <a:solidFill>
                        <a:srgbClr val="D8D8D8"/>
                      </a:solidFill>
                      <a:prstDash val="solid"/>
                      <a:round/>
                      <a:headEnd type="none" w="med" len="med"/>
                      <a:tailEnd type="none" w="med" len="med"/>
                    </a:lnT>
                    <a:lnB>
                      <a:noFill/>
                    </a:lnB>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w="19050" cap="flat" cmpd="sng" algn="ctr">
                      <a:solidFill>
                        <a:srgbClr val="D8D8D8"/>
                      </a:solidFill>
                      <a:prstDash val="solid"/>
                      <a:round/>
                      <a:headEnd type="none" w="med" len="med"/>
                      <a:tailEnd type="none" w="med" len="med"/>
                    </a:lnT>
                    <a:lnB>
                      <a:noFill/>
                    </a:lnB>
                  </a:tcPr>
                </a:tc>
              </a:tr>
              <a:tr h="421687">
                <a:tc>
                  <a:txBody>
                    <a:bodyPr/>
                    <a:lstStyle/>
                    <a:p>
                      <a:pPr marL="8255" marR="0" algn="ctr">
                        <a:lnSpc>
                          <a:spcPts val="1195"/>
                        </a:lnSpc>
                        <a:spcBef>
                          <a:spcPts val="0"/>
                        </a:spcBef>
                        <a:spcAft>
                          <a:spcPts val="0"/>
                        </a:spcAft>
                      </a:pPr>
                      <a:r>
                        <a:rPr lang="en-US" sz="2000" b="1">
                          <a:solidFill>
                            <a:srgbClr val="FFFFFF"/>
                          </a:solidFill>
                          <a:effectLst/>
                          <a:latin typeface="Times New Roman"/>
                          <a:ea typeface="Calibri"/>
                          <a:cs typeface="Times New Roman"/>
                        </a:rPr>
                        <a:t>2</a:t>
                      </a:r>
                      <a:endParaRPr lang="en-US" sz="2000">
                        <a:effectLst/>
                        <a:latin typeface="Calibri"/>
                        <a:ea typeface="Calibri"/>
                        <a:cs typeface="Times New Roman"/>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29.1</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25.3</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30.2</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22.6</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r>
              <a:tr h="421687">
                <a:tc>
                  <a:txBody>
                    <a:bodyPr/>
                    <a:lstStyle/>
                    <a:p>
                      <a:pPr marL="8255" marR="0" algn="ctr">
                        <a:lnSpc>
                          <a:spcPts val="1260"/>
                        </a:lnSpc>
                        <a:spcBef>
                          <a:spcPts val="0"/>
                        </a:spcBef>
                        <a:spcAft>
                          <a:spcPts val="0"/>
                        </a:spcAft>
                      </a:pPr>
                      <a:r>
                        <a:rPr lang="en-US" sz="2000" b="1">
                          <a:solidFill>
                            <a:srgbClr val="FFFFFF"/>
                          </a:solidFill>
                          <a:effectLst/>
                          <a:latin typeface="Times New Roman"/>
                          <a:ea typeface="Calibri"/>
                          <a:cs typeface="Times New Roman"/>
                        </a:rPr>
                        <a:t>7</a:t>
                      </a:r>
                      <a:endParaRPr lang="en-US" sz="2000">
                        <a:effectLst/>
                        <a:latin typeface="Calibri"/>
                        <a:ea typeface="Calibri"/>
                        <a:cs typeface="Times New Roman"/>
                      </a:endParaRPr>
                    </a:p>
                  </a:txBody>
                  <a:tcPr marL="0" marR="0" marT="0" marB="0" anchor="ctr">
                    <a:lnL>
                      <a:noFill/>
                    </a:lnL>
                    <a:lnR>
                      <a:noFill/>
                    </a:lnR>
                    <a:lnT>
                      <a:noFill/>
                    </a:lnT>
                    <a:lnB>
                      <a:noFill/>
                    </a:lnB>
                    <a:solidFill>
                      <a:srgbClr val="000000"/>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29.8</a:t>
                      </a:r>
                      <a:endParaRPr lang="en-US" sz="2000">
                        <a:effectLst/>
                        <a:latin typeface="Calibri"/>
                        <a:ea typeface="Calibri"/>
                        <a:cs typeface="Times New Roman"/>
                      </a:endParaRPr>
                    </a:p>
                  </a:txBody>
                  <a:tcPr marL="0" marR="0" marT="0" marB="0" anchor="ctr">
                    <a:lnL>
                      <a:noFill/>
                    </a:lnL>
                    <a:lnR>
                      <a:noFill/>
                    </a:lnR>
                    <a:lnT>
                      <a:noFill/>
                    </a:lnT>
                    <a:lnB>
                      <a:noFill/>
                    </a:lnB>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26.9</a:t>
                      </a:r>
                      <a:endParaRPr lang="en-US" sz="2000">
                        <a:effectLst/>
                        <a:latin typeface="Calibri"/>
                        <a:ea typeface="Calibri"/>
                        <a:cs typeface="Times New Roman"/>
                      </a:endParaRPr>
                    </a:p>
                  </a:txBody>
                  <a:tcPr marL="0" marR="0" marT="0" marB="0" anchor="ctr">
                    <a:lnL>
                      <a:noFill/>
                    </a:lnL>
                    <a:lnR>
                      <a:noFill/>
                    </a:lnR>
                    <a:lnT>
                      <a:noFill/>
                    </a:lnT>
                    <a:lnB>
                      <a:noFill/>
                    </a:lnB>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30.8</a:t>
                      </a:r>
                      <a:endParaRPr lang="en-US" sz="2000">
                        <a:effectLst/>
                        <a:latin typeface="Calibri"/>
                        <a:ea typeface="Calibri"/>
                        <a:cs typeface="Times New Roman"/>
                      </a:endParaRPr>
                    </a:p>
                  </a:txBody>
                  <a:tcPr marL="0" marR="0" marT="0" marB="0" anchor="ctr">
                    <a:lnL>
                      <a:noFill/>
                    </a:lnL>
                    <a:lnR>
                      <a:noFill/>
                    </a:lnR>
                    <a:lnT>
                      <a:noFill/>
                    </a:lnT>
                    <a:lnB>
                      <a:noFill/>
                    </a:lnB>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27.6</a:t>
                      </a:r>
                      <a:endParaRPr lang="en-US" sz="2000">
                        <a:effectLst/>
                        <a:latin typeface="Calibri"/>
                        <a:ea typeface="Calibri"/>
                        <a:cs typeface="Times New Roman"/>
                      </a:endParaRPr>
                    </a:p>
                  </a:txBody>
                  <a:tcPr marL="0" marR="0" marT="0" marB="0" anchor="ctr">
                    <a:lnL>
                      <a:noFill/>
                    </a:lnL>
                    <a:lnR>
                      <a:noFill/>
                    </a:lnR>
                    <a:lnT>
                      <a:noFill/>
                    </a:lnT>
                    <a:lnB>
                      <a:noFill/>
                    </a:lnB>
                  </a:tcPr>
                </a:tc>
              </a:tr>
              <a:tr h="421687">
                <a:tc>
                  <a:txBody>
                    <a:bodyPr/>
                    <a:lstStyle/>
                    <a:p>
                      <a:pPr marL="8890" marR="0" algn="ctr">
                        <a:lnSpc>
                          <a:spcPts val="1260"/>
                        </a:lnSpc>
                        <a:spcBef>
                          <a:spcPts val="0"/>
                        </a:spcBef>
                        <a:spcAft>
                          <a:spcPts val="0"/>
                        </a:spcAft>
                      </a:pPr>
                      <a:r>
                        <a:rPr lang="en-US" sz="2000" b="1">
                          <a:solidFill>
                            <a:srgbClr val="FFFFFF"/>
                          </a:solidFill>
                          <a:effectLst/>
                          <a:latin typeface="Times New Roman"/>
                          <a:ea typeface="Calibri"/>
                          <a:cs typeface="Times New Roman"/>
                        </a:rPr>
                        <a:t>14</a:t>
                      </a:r>
                      <a:endParaRPr lang="en-US" sz="2000">
                        <a:effectLst/>
                        <a:latin typeface="Calibri"/>
                        <a:ea typeface="Calibri"/>
                        <a:cs typeface="Times New Roman"/>
                      </a:endParaRPr>
                    </a:p>
                  </a:txBody>
                  <a:tcPr marL="0" marR="0" marT="0" marB="0" anchor="ctr">
                    <a:lnL>
                      <a:noFill/>
                    </a:lnL>
                    <a:lnR>
                      <a:noFill/>
                    </a:lnR>
                    <a:lnT>
                      <a:noFill/>
                    </a:lnT>
                    <a:lnB>
                      <a:noFill/>
                    </a:lnB>
                    <a:solidFill>
                      <a:srgbClr val="000000"/>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28.2</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27.5</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30.2</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29.0</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r>
              <a:tr h="447637">
                <a:tc>
                  <a:txBody>
                    <a:bodyPr/>
                    <a:lstStyle/>
                    <a:p>
                      <a:pPr marL="77470" marR="0">
                        <a:lnSpc>
                          <a:spcPts val="1260"/>
                        </a:lnSpc>
                        <a:spcBef>
                          <a:spcPts val="0"/>
                        </a:spcBef>
                        <a:spcAft>
                          <a:spcPts val="0"/>
                        </a:spcAft>
                      </a:pPr>
                      <a:r>
                        <a:rPr lang="en-US" sz="2000" b="1">
                          <a:solidFill>
                            <a:srgbClr val="FFFFFF"/>
                          </a:solidFill>
                          <a:effectLst/>
                          <a:latin typeface="Times New Roman"/>
                          <a:ea typeface="Calibri"/>
                          <a:cs typeface="Times New Roman"/>
                        </a:rPr>
                        <a:t>Sept.</a:t>
                      </a:r>
                      <a:r>
                        <a:rPr lang="en-US" sz="2000" b="1" spc="-45">
                          <a:solidFill>
                            <a:srgbClr val="FFFFFF"/>
                          </a:solidFill>
                          <a:effectLst/>
                          <a:latin typeface="Times New Roman"/>
                          <a:ea typeface="Calibri"/>
                          <a:cs typeface="Times New Roman"/>
                        </a:rPr>
                        <a:t> </a:t>
                      </a:r>
                      <a:r>
                        <a:rPr lang="en-US" sz="2000" b="1">
                          <a:solidFill>
                            <a:srgbClr val="FFFFFF"/>
                          </a:solidFill>
                          <a:effectLst/>
                          <a:latin typeface="Times New Roman"/>
                          <a:ea typeface="Calibri"/>
                          <a:cs typeface="Times New Roman"/>
                        </a:rPr>
                        <a:t>Run</a:t>
                      </a:r>
                      <a:endParaRPr lang="en-US" sz="2000">
                        <a:effectLst/>
                        <a:latin typeface="Calibri"/>
                        <a:ea typeface="Calibri"/>
                        <a:cs typeface="Times New Roman"/>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a:noFill/>
                    </a:lnT>
                    <a:lnB>
                      <a:noFill/>
                    </a:lnB>
                  </a:tcPr>
                </a:tc>
                <a:tc>
                  <a:txBody>
                    <a:bodyPr/>
                    <a:lstStyle/>
                    <a:p>
                      <a:pPr marL="0" marR="0">
                        <a:spcBef>
                          <a:spcPts val="0"/>
                        </a:spcBef>
                        <a:spcAft>
                          <a:spcPts val="0"/>
                        </a:spcAft>
                      </a:pPr>
                      <a:r>
                        <a:rPr lang="en-US" sz="2000">
                          <a:effectLst/>
                          <a:latin typeface="Calibri"/>
                          <a:ea typeface="Calibri"/>
                          <a:cs typeface="Times New Roman"/>
                        </a:rPr>
                        <a:t> </a:t>
                      </a:r>
                    </a:p>
                  </a:txBody>
                  <a:tcPr marL="0" marR="0" marT="0" marB="0" anchor="ctr">
                    <a:lnL>
                      <a:noFill/>
                    </a:lnL>
                    <a:lnR>
                      <a:noFill/>
                    </a:lnR>
                    <a:lnT>
                      <a:noFill/>
                    </a:lnT>
                    <a:lnB>
                      <a:noFill/>
                    </a:lnB>
                  </a:tcPr>
                </a:tc>
              </a:tr>
              <a:tr h="421687">
                <a:tc>
                  <a:txBody>
                    <a:bodyPr/>
                    <a:lstStyle/>
                    <a:p>
                      <a:pPr marL="8255" marR="0" algn="ctr">
                        <a:lnSpc>
                          <a:spcPts val="1195"/>
                        </a:lnSpc>
                        <a:spcBef>
                          <a:spcPts val="0"/>
                        </a:spcBef>
                        <a:spcAft>
                          <a:spcPts val="0"/>
                        </a:spcAft>
                      </a:pPr>
                      <a:r>
                        <a:rPr lang="en-US" sz="2000" b="1">
                          <a:solidFill>
                            <a:srgbClr val="FFFFFF"/>
                          </a:solidFill>
                          <a:effectLst/>
                          <a:latin typeface="Times New Roman"/>
                          <a:ea typeface="Calibri"/>
                          <a:cs typeface="Times New Roman"/>
                        </a:rPr>
                        <a:t>2</a:t>
                      </a:r>
                      <a:endParaRPr lang="en-US" sz="2000">
                        <a:effectLst/>
                        <a:latin typeface="Calibri"/>
                        <a:ea typeface="Calibri"/>
                        <a:cs typeface="Times New Roman"/>
                      </a:endParaRPr>
                    </a:p>
                  </a:txBody>
                  <a:tcPr marL="0" marR="0" marT="0" marB="0" anchor="ctr">
                    <a:lnL>
                      <a:noFill/>
                    </a:lnL>
                    <a:lnR>
                      <a:noFill/>
                    </a:lnR>
                    <a:lnT w="19050" cap="flat" cmpd="sng" algn="ctr">
                      <a:solidFill>
                        <a:srgbClr val="000000"/>
                      </a:solidFill>
                      <a:prstDash val="solid"/>
                      <a:round/>
                      <a:headEnd type="none" w="med" len="med"/>
                      <a:tailEnd type="none" w="med" len="med"/>
                    </a:lnT>
                    <a:lnB>
                      <a:noFill/>
                    </a:lnB>
                    <a:solidFill>
                      <a:srgbClr val="000000"/>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28.5</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21.2</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27.1</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27.8</a:t>
                      </a:r>
                      <a:endParaRPr lang="en-US" sz="2000">
                        <a:effectLst/>
                        <a:latin typeface="Calibri"/>
                        <a:ea typeface="Calibri"/>
                        <a:cs typeface="Times New Roman"/>
                      </a:endParaRPr>
                    </a:p>
                  </a:txBody>
                  <a:tcPr marL="0" marR="0" marT="0" marB="0" anchor="ctr">
                    <a:lnL>
                      <a:noFill/>
                    </a:lnL>
                    <a:lnR>
                      <a:noFill/>
                    </a:lnR>
                    <a:lnT>
                      <a:noFill/>
                    </a:lnT>
                    <a:lnB>
                      <a:noFill/>
                    </a:lnB>
                    <a:solidFill>
                      <a:srgbClr val="D8D8D8"/>
                    </a:solidFill>
                  </a:tcPr>
                </a:tc>
              </a:tr>
              <a:tr h="421687">
                <a:tc>
                  <a:txBody>
                    <a:bodyPr/>
                    <a:lstStyle/>
                    <a:p>
                      <a:pPr marL="8255" marR="0" algn="ctr">
                        <a:lnSpc>
                          <a:spcPts val="1260"/>
                        </a:lnSpc>
                        <a:spcBef>
                          <a:spcPts val="0"/>
                        </a:spcBef>
                        <a:spcAft>
                          <a:spcPts val="0"/>
                        </a:spcAft>
                      </a:pPr>
                      <a:r>
                        <a:rPr lang="en-US" sz="2000" b="1">
                          <a:solidFill>
                            <a:srgbClr val="FFFFFF"/>
                          </a:solidFill>
                          <a:effectLst/>
                          <a:latin typeface="Times New Roman"/>
                          <a:ea typeface="Calibri"/>
                          <a:cs typeface="Times New Roman"/>
                        </a:rPr>
                        <a:t>7</a:t>
                      </a:r>
                      <a:endParaRPr lang="en-US" sz="2000">
                        <a:effectLst/>
                        <a:latin typeface="Calibri"/>
                        <a:ea typeface="Calibri"/>
                        <a:cs typeface="Times New Roman"/>
                      </a:endParaRPr>
                    </a:p>
                  </a:txBody>
                  <a:tcPr marL="0" marR="0" marT="0" marB="0" anchor="ctr">
                    <a:lnL>
                      <a:noFill/>
                    </a:lnL>
                    <a:lnR>
                      <a:noFill/>
                    </a:lnR>
                    <a:lnT>
                      <a:noFill/>
                    </a:lnT>
                    <a:lnB>
                      <a:noFill/>
                    </a:lnB>
                    <a:solidFill>
                      <a:srgbClr val="000000"/>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26.8</a:t>
                      </a:r>
                      <a:endParaRPr lang="en-US" sz="2000">
                        <a:effectLst/>
                        <a:latin typeface="Calibri"/>
                        <a:ea typeface="Calibri"/>
                        <a:cs typeface="Times New Roman"/>
                      </a:endParaRPr>
                    </a:p>
                  </a:txBody>
                  <a:tcPr marL="0" marR="0" marT="0" marB="0" anchor="ctr">
                    <a:lnL>
                      <a:noFill/>
                    </a:lnL>
                    <a:lnR>
                      <a:noFill/>
                    </a:lnR>
                    <a:lnT>
                      <a:noFill/>
                    </a:lnT>
                    <a:lnB>
                      <a:noFill/>
                    </a:lnB>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22.3</a:t>
                      </a:r>
                      <a:endParaRPr lang="en-US" sz="2000">
                        <a:effectLst/>
                        <a:latin typeface="Calibri"/>
                        <a:ea typeface="Calibri"/>
                        <a:cs typeface="Times New Roman"/>
                      </a:endParaRPr>
                    </a:p>
                  </a:txBody>
                  <a:tcPr marL="0" marR="0" marT="0" marB="0" anchor="ctr">
                    <a:lnL>
                      <a:noFill/>
                    </a:lnL>
                    <a:lnR>
                      <a:noFill/>
                    </a:lnR>
                    <a:lnT>
                      <a:noFill/>
                    </a:lnT>
                    <a:lnB>
                      <a:noFill/>
                    </a:lnB>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27.4</a:t>
                      </a:r>
                      <a:endParaRPr lang="en-US" sz="2000">
                        <a:effectLst/>
                        <a:latin typeface="Calibri"/>
                        <a:ea typeface="Calibri"/>
                        <a:cs typeface="Times New Roman"/>
                      </a:endParaRPr>
                    </a:p>
                  </a:txBody>
                  <a:tcPr marL="0" marR="0" marT="0" marB="0" anchor="ctr">
                    <a:lnL>
                      <a:noFill/>
                    </a:lnL>
                    <a:lnR>
                      <a:noFill/>
                    </a:lnR>
                    <a:lnT>
                      <a:noFill/>
                    </a:lnT>
                    <a:lnB>
                      <a:noFill/>
                    </a:lnB>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26.8</a:t>
                      </a:r>
                      <a:endParaRPr lang="en-US" sz="2000">
                        <a:effectLst/>
                        <a:latin typeface="Calibri"/>
                        <a:ea typeface="Calibri"/>
                        <a:cs typeface="Times New Roman"/>
                      </a:endParaRPr>
                    </a:p>
                  </a:txBody>
                  <a:tcPr marL="0" marR="0" marT="0" marB="0" anchor="ctr">
                    <a:lnL>
                      <a:noFill/>
                    </a:lnL>
                    <a:lnR>
                      <a:noFill/>
                    </a:lnR>
                    <a:lnT>
                      <a:noFill/>
                    </a:lnT>
                    <a:lnB>
                      <a:noFill/>
                    </a:lnB>
                  </a:tcPr>
                </a:tc>
              </a:tr>
              <a:tr h="484940">
                <a:tc>
                  <a:txBody>
                    <a:bodyPr/>
                    <a:lstStyle/>
                    <a:p>
                      <a:pPr marL="8890" marR="0" algn="ctr">
                        <a:lnSpc>
                          <a:spcPts val="1260"/>
                        </a:lnSpc>
                        <a:spcBef>
                          <a:spcPts val="0"/>
                        </a:spcBef>
                        <a:spcAft>
                          <a:spcPts val="0"/>
                        </a:spcAft>
                      </a:pPr>
                      <a:r>
                        <a:rPr lang="en-US" sz="2000" b="1">
                          <a:solidFill>
                            <a:srgbClr val="FFFFFF"/>
                          </a:solidFill>
                          <a:effectLst/>
                          <a:latin typeface="Times New Roman"/>
                          <a:ea typeface="Calibri"/>
                          <a:cs typeface="Times New Roman"/>
                        </a:rPr>
                        <a:t>14</a:t>
                      </a:r>
                      <a:endParaRPr lang="en-US" sz="200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000000"/>
                    </a:solidFill>
                  </a:tcPr>
                </a:tc>
                <a:tc>
                  <a:txBody>
                    <a:bodyPr/>
                    <a:lstStyle/>
                    <a:p>
                      <a:pPr marL="57150" marR="0" algn="ctr">
                        <a:lnSpc>
                          <a:spcPts val="1250"/>
                        </a:lnSpc>
                        <a:spcBef>
                          <a:spcPts val="0"/>
                        </a:spcBef>
                        <a:spcAft>
                          <a:spcPts val="0"/>
                        </a:spcAft>
                      </a:pPr>
                      <a:r>
                        <a:rPr lang="en-US" sz="2000">
                          <a:effectLst/>
                          <a:latin typeface="Times New Roman"/>
                          <a:ea typeface="Calibri"/>
                          <a:cs typeface="Times New Roman"/>
                        </a:rPr>
                        <a:t>22.6</a:t>
                      </a:r>
                      <a:endParaRPr lang="en-US" sz="200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23.7</a:t>
                      </a:r>
                      <a:endParaRPr lang="en-US" sz="200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635" marR="0" algn="ctr">
                        <a:lnSpc>
                          <a:spcPts val="1250"/>
                        </a:lnSpc>
                        <a:spcBef>
                          <a:spcPts val="0"/>
                        </a:spcBef>
                        <a:spcAft>
                          <a:spcPts val="0"/>
                        </a:spcAft>
                      </a:pPr>
                      <a:r>
                        <a:rPr lang="en-US" sz="2000">
                          <a:effectLst/>
                          <a:latin typeface="Times New Roman"/>
                          <a:ea typeface="Calibri"/>
                          <a:cs typeface="Times New Roman"/>
                        </a:rPr>
                        <a:t>21.6</a:t>
                      </a:r>
                      <a:endParaRPr lang="en-US" sz="200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marL="57150" marR="0" algn="ctr">
                        <a:lnSpc>
                          <a:spcPts val="1250"/>
                        </a:lnSpc>
                        <a:spcBef>
                          <a:spcPts val="0"/>
                        </a:spcBef>
                        <a:spcAft>
                          <a:spcPts val="0"/>
                        </a:spcAft>
                      </a:pPr>
                      <a:r>
                        <a:rPr lang="en-US" sz="2000" dirty="0">
                          <a:effectLst/>
                          <a:latin typeface="Times New Roman"/>
                          <a:ea typeface="Calibri"/>
                          <a:cs typeface="Times New Roman"/>
                        </a:rPr>
                        <a:t>22.1</a:t>
                      </a:r>
                      <a:endParaRPr lang="en-US" sz="2000" dirty="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Tree>
    <p:extLst>
      <p:ext uri="{BB962C8B-B14F-4D97-AF65-F5344CB8AC3E}">
        <p14:creationId xmlns:p14="http://schemas.microsoft.com/office/powerpoint/2010/main" val="639176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2763024"/>
              </p:ext>
            </p:extLst>
          </p:nvPr>
        </p:nvGraphicFramePr>
        <p:xfrm>
          <a:off x="152400" y="1600201"/>
          <a:ext cx="8839200" cy="4481412"/>
        </p:xfrm>
        <a:graphic>
          <a:graphicData uri="http://schemas.openxmlformats.org/drawingml/2006/table">
            <a:tbl>
              <a:tblPr firstRow="1" firstCol="1" lastRow="1" lastCol="1" bandRow="1" bandCol="1"/>
              <a:tblGrid>
                <a:gridCol w="2804729"/>
                <a:gridCol w="88295"/>
                <a:gridCol w="2956093"/>
                <a:gridCol w="2990083"/>
              </a:tblGrid>
              <a:tr h="649231">
                <a:tc>
                  <a:txBody>
                    <a:bodyPr/>
                    <a:lstStyle/>
                    <a:p>
                      <a:pPr marL="0" marR="0">
                        <a:spcBef>
                          <a:spcPts val="0"/>
                        </a:spcBef>
                        <a:spcAft>
                          <a:spcPts val="0"/>
                        </a:spcAft>
                      </a:pPr>
                      <a:r>
                        <a:rPr lang="en-US" sz="2400">
                          <a:effectLst/>
                          <a:latin typeface="Calibri"/>
                          <a:ea typeface="Calibri"/>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marL="0" marR="0">
                        <a:spcBef>
                          <a:spcPts val="0"/>
                        </a:spcBef>
                        <a:spcAft>
                          <a:spcPts val="0"/>
                        </a:spcAft>
                      </a:pPr>
                      <a:r>
                        <a:rPr lang="en-US" sz="2400">
                          <a:effectLst/>
                          <a:latin typeface="Calibri"/>
                          <a:ea typeface="Calibri"/>
                          <a:cs typeface="Times New Roman"/>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marL="424815" marR="0">
                        <a:lnSpc>
                          <a:spcPts val="1255"/>
                        </a:lnSpc>
                        <a:spcBef>
                          <a:spcPts val="0"/>
                        </a:spcBef>
                        <a:spcAft>
                          <a:spcPts val="0"/>
                        </a:spcAft>
                      </a:pPr>
                      <a:r>
                        <a:rPr lang="en-US" sz="2400" b="1" i="1" spc="-80">
                          <a:solidFill>
                            <a:srgbClr val="FFFFFF"/>
                          </a:solidFill>
                          <a:effectLst/>
                          <a:latin typeface="Times New Roman"/>
                          <a:ea typeface="Calibri"/>
                          <a:cs typeface="Times New Roman"/>
                        </a:rPr>
                        <a:t>V.</a:t>
                      </a:r>
                      <a:r>
                        <a:rPr lang="en-US" sz="2400" b="1" i="1" spc="-25">
                          <a:solidFill>
                            <a:srgbClr val="FFFFFF"/>
                          </a:solidFill>
                          <a:effectLst/>
                          <a:latin typeface="Times New Roman"/>
                          <a:ea typeface="Calibri"/>
                          <a:cs typeface="Times New Roman"/>
                        </a:rPr>
                        <a:t> </a:t>
                      </a:r>
                      <a:r>
                        <a:rPr lang="en-US" sz="2400" b="1" i="1">
                          <a:solidFill>
                            <a:srgbClr val="FFFFFF"/>
                          </a:solidFill>
                          <a:effectLst/>
                          <a:latin typeface="Times New Roman"/>
                          <a:ea typeface="Calibri"/>
                          <a:cs typeface="Times New Roman"/>
                        </a:rPr>
                        <a:t>vulnificus</a:t>
                      </a:r>
                      <a:r>
                        <a:rPr lang="en-US" sz="2400" b="1" i="1" spc="-25">
                          <a:solidFill>
                            <a:srgbClr val="FFFFFF"/>
                          </a:solidFill>
                          <a:effectLst/>
                          <a:latin typeface="Times New Roman"/>
                          <a:ea typeface="Calibri"/>
                          <a:cs typeface="Times New Roman"/>
                        </a:rPr>
                        <a:t> </a:t>
                      </a:r>
                      <a:r>
                        <a:rPr lang="en-US" sz="2400" b="1">
                          <a:solidFill>
                            <a:srgbClr val="FFFFFF"/>
                          </a:solidFill>
                          <a:effectLst/>
                          <a:latin typeface="Times New Roman"/>
                          <a:ea typeface="Calibri"/>
                          <a:cs typeface="Times New Roman"/>
                        </a:rPr>
                        <a:t>(</a:t>
                      </a:r>
                      <a:r>
                        <a:rPr lang="en-US" sz="2400" b="1" u="heavy">
                          <a:solidFill>
                            <a:srgbClr val="FFFFFF"/>
                          </a:solidFill>
                          <a:effectLst/>
                          <a:uFill>
                            <a:solidFill>
                              <a:srgbClr val="FFFFFF"/>
                            </a:solidFill>
                          </a:uFill>
                          <a:latin typeface="Times New Roman"/>
                          <a:ea typeface="Calibri"/>
                          <a:cs typeface="Times New Roman"/>
                        </a:rPr>
                        <a:t>+</a:t>
                      </a:r>
                      <a:r>
                        <a:rPr lang="en-US" sz="2400" b="1" u="heavy" spc="-30">
                          <a:solidFill>
                            <a:srgbClr val="FFFFFF"/>
                          </a:solidFill>
                          <a:effectLst/>
                          <a:uFill>
                            <a:solidFill>
                              <a:srgbClr val="FFFFFF"/>
                            </a:solidFill>
                          </a:uFill>
                          <a:latin typeface="Times New Roman"/>
                          <a:ea typeface="Calibri"/>
                          <a:cs typeface="Times New Roman"/>
                        </a:rPr>
                        <a:t> </a:t>
                      </a:r>
                      <a:r>
                        <a:rPr lang="en-US" sz="2400" b="1">
                          <a:solidFill>
                            <a:srgbClr val="FFFFFF"/>
                          </a:solidFill>
                          <a:effectLst/>
                          <a:latin typeface="Times New Roman"/>
                          <a:ea typeface="Calibri"/>
                          <a:cs typeface="Times New Roman"/>
                        </a:rPr>
                        <a:t>SD)</a:t>
                      </a:r>
                      <a:endParaRPr lang="en-US" sz="24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marL="142875" marR="0">
                        <a:lnSpc>
                          <a:spcPts val="1255"/>
                        </a:lnSpc>
                        <a:spcBef>
                          <a:spcPts val="0"/>
                        </a:spcBef>
                        <a:spcAft>
                          <a:spcPts val="0"/>
                        </a:spcAft>
                      </a:pPr>
                      <a:r>
                        <a:rPr lang="en-US" sz="2400" b="1" i="1" spc="-80">
                          <a:solidFill>
                            <a:srgbClr val="FFFFFF"/>
                          </a:solidFill>
                          <a:effectLst/>
                          <a:latin typeface="Times New Roman"/>
                          <a:ea typeface="Calibri"/>
                          <a:cs typeface="Times New Roman"/>
                        </a:rPr>
                        <a:t>V.</a:t>
                      </a:r>
                      <a:r>
                        <a:rPr lang="en-US" sz="2400" b="1" i="1" spc="-40">
                          <a:solidFill>
                            <a:srgbClr val="FFFFFF"/>
                          </a:solidFill>
                          <a:effectLst/>
                          <a:latin typeface="Times New Roman"/>
                          <a:ea typeface="Calibri"/>
                          <a:cs typeface="Times New Roman"/>
                        </a:rPr>
                        <a:t> </a:t>
                      </a:r>
                      <a:r>
                        <a:rPr lang="en-US" sz="2400" b="1" i="1">
                          <a:solidFill>
                            <a:srgbClr val="FFFFFF"/>
                          </a:solidFill>
                          <a:effectLst/>
                          <a:latin typeface="Times New Roman"/>
                          <a:ea typeface="Calibri"/>
                          <a:cs typeface="Times New Roman"/>
                        </a:rPr>
                        <a:t>parahaemolyticus</a:t>
                      </a:r>
                      <a:r>
                        <a:rPr lang="en-US" sz="2400" b="1" i="1" spc="-40">
                          <a:solidFill>
                            <a:srgbClr val="FFFFFF"/>
                          </a:solidFill>
                          <a:effectLst/>
                          <a:latin typeface="Times New Roman"/>
                          <a:ea typeface="Calibri"/>
                          <a:cs typeface="Times New Roman"/>
                        </a:rPr>
                        <a:t> </a:t>
                      </a:r>
                      <a:r>
                        <a:rPr lang="en-US" sz="2400" b="1" spc="-5">
                          <a:solidFill>
                            <a:srgbClr val="FFFFFF"/>
                          </a:solidFill>
                          <a:effectLst/>
                          <a:latin typeface="Times New Roman"/>
                          <a:ea typeface="Calibri"/>
                          <a:cs typeface="Times New Roman"/>
                        </a:rPr>
                        <a:t>(</a:t>
                      </a:r>
                      <a:r>
                        <a:rPr lang="en-US" sz="2400" b="1" u="heavy" spc="-5">
                          <a:solidFill>
                            <a:srgbClr val="FFFFFF"/>
                          </a:solidFill>
                          <a:effectLst/>
                          <a:uFill>
                            <a:solidFill>
                              <a:srgbClr val="FFFFFF"/>
                            </a:solidFill>
                          </a:uFill>
                          <a:latin typeface="Times New Roman"/>
                          <a:ea typeface="Calibri"/>
                          <a:cs typeface="Times New Roman"/>
                        </a:rPr>
                        <a:t>+</a:t>
                      </a:r>
                      <a:r>
                        <a:rPr lang="en-US" sz="2400" b="1" u="heavy" spc="-40">
                          <a:solidFill>
                            <a:srgbClr val="FFFFFF"/>
                          </a:solidFill>
                          <a:effectLst/>
                          <a:uFill>
                            <a:solidFill>
                              <a:srgbClr val="FFFFFF"/>
                            </a:solidFill>
                          </a:uFill>
                          <a:latin typeface="Times New Roman"/>
                          <a:ea typeface="Calibri"/>
                          <a:cs typeface="Times New Roman"/>
                        </a:rPr>
                        <a:t> </a:t>
                      </a:r>
                      <a:r>
                        <a:rPr lang="en-US" sz="2400" b="1">
                          <a:solidFill>
                            <a:srgbClr val="FFFFFF"/>
                          </a:solidFill>
                          <a:effectLst/>
                          <a:latin typeface="Times New Roman"/>
                          <a:ea typeface="Calibri"/>
                          <a:cs typeface="Times New Roman"/>
                        </a:rPr>
                        <a:t>SD)</a:t>
                      </a:r>
                      <a:endParaRPr lang="en-US" sz="24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962291">
                <a:tc>
                  <a:txBody>
                    <a:bodyPr/>
                    <a:lstStyle/>
                    <a:p>
                      <a:pPr marL="62230" marR="0">
                        <a:lnSpc>
                          <a:spcPts val="1255"/>
                        </a:lnSpc>
                        <a:spcBef>
                          <a:spcPts val="0"/>
                        </a:spcBef>
                        <a:spcAft>
                          <a:spcPts val="0"/>
                        </a:spcAft>
                      </a:pPr>
                      <a:r>
                        <a:rPr lang="en-US" sz="2400" b="1" dirty="0">
                          <a:solidFill>
                            <a:srgbClr val="FFFFFF"/>
                          </a:solidFill>
                          <a:effectLst/>
                          <a:latin typeface="Times New Roman"/>
                          <a:ea typeface="Calibri"/>
                          <a:cs typeface="Times New Roman"/>
                        </a:rPr>
                        <a:t>Immediately</a:t>
                      </a:r>
                      <a:r>
                        <a:rPr lang="en-US" sz="2400" b="1" spc="-40" dirty="0">
                          <a:solidFill>
                            <a:srgbClr val="FFFFFF"/>
                          </a:solidFill>
                          <a:effectLst/>
                          <a:latin typeface="Times New Roman"/>
                          <a:ea typeface="Calibri"/>
                          <a:cs typeface="Times New Roman"/>
                        </a:rPr>
                        <a:t> </a:t>
                      </a:r>
                      <a:r>
                        <a:rPr lang="en-US" sz="2400" b="1" dirty="0">
                          <a:solidFill>
                            <a:srgbClr val="FFFFFF"/>
                          </a:solidFill>
                          <a:effectLst/>
                          <a:latin typeface="Times New Roman"/>
                          <a:ea typeface="Calibri"/>
                          <a:cs typeface="Times New Roman"/>
                        </a:rPr>
                        <a:t>Iced</a:t>
                      </a:r>
                      <a:r>
                        <a:rPr lang="en-US" sz="2400" b="1" spc="-45" dirty="0">
                          <a:solidFill>
                            <a:srgbClr val="FFFFFF"/>
                          </a:solidFill>
                          <a:effectLst/>
                          <a:latin typeface="Times New Roman"/>
                          <a:ea typeface="Calibri"/>
                          <a:cs typeface="Times New Roman"/>
                        </a:rPr>
                        <a:t> </a:t>
                      </a:r>
                      <a:r>
                        <a:rPr lang="en-US" sz="2400" b="1" spc="-5" dirty="0">
                          <a:solidFill>
                            <a:srgbClr val="FFFFFF"/>
                          </a:solidFill>
                          <a:effectLst/>
                          <a:latin typeface="Times New Roman"/>
                          <a:ea typeface="Calibri"/>
                          <a:cs typeface="Times New Roman"/>
                        </a:rPr>
                        <a:t>(t0)</a:t>
                      </a:r>
                      <a:endParaRPr lang="en-US" sz="2400" dirty="0">
                        <a:effectLst/>
                        <a:latin typeface="Calibri"/>
                        <a:ea typeface="Calibri"/>
                        <a:cs typeface="Times New Roman"/>
                      </a:endParaRPr>
                    </a:p>
                  </a:txBody>
                  <a:tcPr marL="0" marR="0" marT="0" marB="0" anchor="ctr">
                    <a:lnL>
                      <a:noFill/>
                    </a:lnL>
                    <a:lnR w="5715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2400">
                          <a:effectLst/>
                          <a:latin typeface="Calibri"/>
                          <a:ea typeface="Calibri"/>
                          <a:cs typeface="Times New Roman"/>
                        </a:rPr>
                        <a:t> </a:t>
                      </a:r>
                    </a:p>
                  </a:txBody>
                  <a:tcPr marL="0" marR="0" marT="0" marB="0" anchor="ctr">
                    <a:lnL w="57150" cap="flat" cmpd="sng" algn="ctr">
                      <a:solidFill>
                        <a:srgbClr val="000000"/>
                      </a:solidFill>
                      <a:prstDash val="solid"/>
                      <a:round/>
                      <a:headEnd type="none" w="med" len="med"/>
                      <a:tailEnd type="none" w="med" len="med"/>
                    </a:lnL>
                    <a:lnR w="57150" cap="flat" cmpd="sng" algn="ctr">
                      <a:solidFill>
                        <a:srgbClr val="7F7F7F"/>
                      </a:solidFill>
                      <a:prstDash val="solid"/>
                      <a:round/>
                      <a:headEnd type="none" w="med" len="med"/>
                      <a:tailEnd type="none" w="med" len="med"/>
                    </a:lnR>
                    <a:lnT>
                      <a:noFill/>
                    </a:lnT>
                    <a:lnB>
                      <a:noFill/>
                    </a:lnB>
                  </a:tcPr>
                </a:tc>
                <a:tc>
                  <a:txBody>
                    <a:bodyPr/>
                    <a:lstStyle/>
                    <a:p>
                      <a:pPr marL="978535" marR="0">
                        <a:lnSpc>
                          <a:spcPts val="1250"/>
                        </a:lnSpc>
                        <a:spcBef>
                          <a:spcPts val="0"/>
                        </a:spcBef>
                        <a:spcAft>
                          <a:spcPts val="0"/>
                        </a:spcAft>
                      </a:pPr>
                      <a:r>
                        <a:rPr lang="en-US" sz="2400" spc="-10">
                          <a:effectLst/>
                          <a:latin typeface="Times New Roman"/>
                          <a:ea typeface="Calibri"/>
                          <a:cs typeface="Times New Roman"/>
                        </a:rPr>
                        <a:t>11,240</a:t>
                      </a:r>
                      <a:r>
                        <a:rPr lang="en-US" sz="2400" spc="-35">
                          <a:effectLst/>
                          <a:latin typeface="Times New Roman"/>
                          <a:ea typeface="Calibri"/>
                          <a:cs typeface="Times New Roman"/>
                        </a:rPr>
                        <a:t> </a:t>
                      </a:r>
                      <a:r>
                        <a:rPr lang="en-US" sz="2400" spc="-5">
                          <a:effectLst/>
                          <a:latin typeface="Times New Roman"/>
                          <a:ea typeface="Calibri"/>
                          <a:cs typeface="Times New Roman"/>
                        </a:rPr>
                        <a:t>(</a:t>
                      </a:r>
                      <a:r>
                        <a:rPr lang="en-US" sz="2400" u="sng" spc="-5">
                          <a:effectLst/>
                          <a:uFill>
                            <a:solidFill>
                              <a:srgbClr val="000000"/>
                            </a:solidFill>
                          </a:uFill>
                          <a:latin typeface="Times New Roman"/>
                          <a:ea typeface="Calibri"/>
                          <a:cs typeface="Times New Roman"/>
                        </a:rPr>
                        <a:t>+</a:t>
                      </a:r>
                      <a:r>
                        <a:rPr lang="en-US" sz="2400" u="sng" spc="-40">
                          <a:effectLst/>
                          <a:uFill>
                            <a:solidFill>
                              <a:srgbClr val="000000"/>
                            </a:solidFill>
                          </a:uFill>
                          <a:latin typeface="Times New Roman"/>
                          <a:ea typeface="Calibri"/>
                          <a:cs typeface="Times New Roman"/>
                        </a:rPr>
                        <a:t> </a:t>
                      </a:r>
                      <a:r>
                        <a:rPr lang="en-US" sz="2400">
                          <a:effectLst/>
                          <a:latin typeface="Times New Roman"/>
                          <a:ea typeface="Calibri"/>
                          <a:cs typeface="Times New Roman"/>
                        </a:rPr>
                        <a:t>6,562)</a:t>
                      </a:r>
                      <a:endParaRPr lang="en-US" sz="2400">
                        <a:effectLst/>
                        <a:latin typeface="Calibri"/>
                        <a:ea typeface="Calibri"/>
                        <a:cs typeface="Times New Roman"/>
                      </a:endParaRPr>
                    </a:p>
                  </a:txBody>
                  <a:tcPr marL="0" marR="0" marT="0" marB="0" anchor="ctr">
                    <a:lnL w="57150" cap="flat" cmpd="sng" algn="ctr">
                      <a:solidFill>
                        <a:srgbClr val="7F7F7F"/>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7F7F7F"/>
                    </a:solidFill>
                  </a:tcPr>
                </a:tc>
                <a:tc>
                  <a:txBody>
                    <a:bodyPr/>
                    <a:lstStyle/>
                    <a:p>
                      <a:pPr marL="1221740" marR="0">
                        <a:lnSpc>
                          <a:spcPts val="1250"/>
                        </a:lnSpc>
                        <a:spcBef>
                          <a:spcPts val="0"/>
                        </a:spcBef>
                        <a:spcAft>
                          <a:spcPts val="0"/>
                        </a:spcAft>
                      </a:pPr>
                      <a:r>
                        <a:rPr lang="en-US" sz="2400">
                          <a:effectLst/>
                          <a:latin typeface="Times New Roman"/>
                          <a:ea typeface="Calibri"/>
                          <a:cs typeface="Times New Roman"/>
                        </a:rPr>
                        <a:t>318</a:t>
                      </a:r>
                      <a:r>
                        <a:rPr lang="en-US" sz="2400" spc="-25">
                          <a:effectLst/>
                          <a:latin typeface="Times New Roman"/>
                          <a:ea typeface="Calibri"/>
                          <a:cs typeface="Times New Roman"/>
                        </a:rPr>
                        <a:t> </a:t>
                      </a:r>
                      <a:r>
                        <a:rPr lang="en-US" sz="2400" spc="-5">
                          <a:effectLst/>
                          <a:latin typeface="Times New Roman"/>
                          <a:ea typeface="Calibri"/>
                          <a:cs typeface="Times New Roman"/>
                        </a:rPr>
                        <a:t>(</a:t>
                      </a:r>
                      <a:r>
                        <a:rPr lang="en-US" sz="2400" u="sng" spc="-5">
                          <a:effectLst/>
                          <a:uFill>
                            <a:solidFill>
                              <a:srgbClr val="000000"/>
                            </a:solidFill>
                          </a:uFill>
                          <a:latin typeface="Times New Roman"/>
                          <a:ea typeface="Calibri"/>
                          <a:cs typeface="Times New Roman"/>
                        </a:rPr>
                        <a:t>+</a:t>
                      </a:r>
                      <a:r>
                        <a:rPr lang="en-US" sz="2400" u="sng" spc="-30">
                          <a:effectLst/>
                          <a:uFill>
                            <a:solidFill>
                              <a:srgbClr val="000000"/>
                            </a:solidFill>
                          </a:uFill>
                          <a:latin typeface="Times New Roman"/>
                          <a:ea typeface="Calibri"/>
                          <a:cs typeface="Times New Roman"/>
                        </a:rPr>
                        <a:t> </a:t>
                      </a:r>
                      <a:r>
                        <a:rPr lang="en-US" sz="2400">
                          <a:effectLst/>
                          <a:latin typeface="Times New Roman"/>
                          <a:ea typeface="Calibri"/>
                          <a:cs typeface="Times New Roman"/>
                        </a:rPr>
                        <a:t>308)</a:t>
                      </a:r>
                      <a:endParaRPr lang="en-US" sz="2400">
                        <a:effectLst/>
                        <a:latin typeface="Calibri"/>
                        <a:ea typeface="Calibri"/>
                        <a:cs typeface="Times New Roman"/>
                      </a:endParaRPr>
                    </a:p>
                  </a:txBody>
                  <a:tcPr marL="0" marR="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7F7F7F"/>
                    </a:solidFill>
                  </a:tcPr>
                </a:tc>
              </a:tr>
              <a:tr h="1532260">
                <a:tc>
                  <a:txBody>
                    <a:bodyPr/>
                    <a:lstStyle/>
                    <a:p>
                      <a:pPr marL="62230" marR="0">
                        <a:lnSpc>
                          <a:spcPts val="1265"/>
                        </a:lnSpc>
                        <a:spcBef>
                          <a:spcPts val="0"/>
                        </a:spcBef>
                        <a:spcAft>
                          <a:spcPts val="0"/>
                        </a:spcAft>
                      </a:pPr>
                      <a:r>
                        <a:rPr lang="en-US" sz="2400" b="1">
                          <a:solidFill>
                            <a:srgbClr val="FFFFFF"/>
                          </a:solidFill>
                          <a:effectLst/>
                          <a:latin typeface="Times New Roman"/>
                          <a:ea typeface="Calibri"/>
                          <a:cs typeface="Times New Roman"/>
                        </a:rPr>
                        <a:t>White</a:t>
                      </a:r>
                      <a:r>
                        <a:rPr lang="en-US" sz="2400" b="1" spc="-45">
                          <a:solidFill>
                            <a:srgbClr val="FFFFFF"/>
                          </a:solidFill>
                          <a:effectLst/>
                          <a:latin typeface="Times New Roman"/>
                          <a:ea typeface="Calibri"/>
                          <a:cs typeface="Times New Roman"/>
                        </a:rPr>
                        <a:t> </a:t>
                      </a:r>
                      <a:r>
                        <a:rPr lang="en-US" sz="2400" b="1" spc="-25">
                          <a:solidFill>
                            <a:srgbClr val="FFFFFF"/>
                          </a:solidFill>
                          <a:effectLst/>
                          <a:latin typeface="Times New Roman"/>
                          <a:ea typeface="Calibri"/>
                          <a:cs typeface="Times New Roman"/>
                        </a:rPr>
                        <a:t>Tagged</a:t>
                      </a:r>
                      <a:r>
                        <a:rPr lang="en-US" sz="2400" b="1" spc="-20">
                          <a:solidFill>
                            <a:srgbClr val="FFFFFF"/>
                          </a:solidFill>
                          <a:effectLst/>
                          <a:latin typeface="Times New Roman"/>
                          <a:ea typeface="Calibri"/>
                          <a:cs typeface="Times New Roman"/>
                        </a:rPr>
                        <a:t> </a:t>
                      </a:r>
                      <a:r>
                        <a:rPr lang="en-US" sz="2400" b="1" spc="-5">
                          <a:solidFill>
                            <a:srgbClr val="FFFFFF"/>
                          </a:solidFill>
                          <a:effectLst/>
                          <a:latin typeface="Times New Roman"/>
                          <a:ea typeface="Calibri"/>
                          <a:cs typeface="Times New Roman"/>
                        </a:rPr>
                        <a:t>(t0WT)</a:t>
                      </a:r>
                      <a:endParaRPr lang="en-US" sz="2400">
                        <a:effectLst/>
                        <a:latin typeface="Calibri"/>
                        <a:ea typeface="Calibri"/>
                        <a:cs typeface="Times New Roman"/>
                      </a:endParaRPr>
                    </a:p>
                  </a:txBody>
                  <a:tcPr marL="0" marR="0" marT="0" marB="0" anchor="ctr">
                    <a:lnL>
                      <a:noFill/>
                    </a:lnL>
                    <a:lnR w="571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spcBef>
                          <a:spcPts val="0"/>
                        </a:spcBef>
                        <a:spcAft>
                          <a:spcPts val="0"/>
                        </a:spcAft>
                      </a:pPr>
                      <a:r>
                        <a:rPr lang="en-US" sz="2400">
                          <a:effectLst/>
                          <a:latin typeface="Calibri"/>
                          <a:ea typeface="Calibri"/>
                          <a:cs typeface="Times New Roman"/>
                        </a:rPr>
                        <a:t> </a:t>
                      </a:r>
                    </a:p>
                  </a:txBody>
                  <a:tcPr marL="0" marR="0" marT="0" marB="0" anchor="ctr">
                    <a:lnL w="57150" cap="flat" cmpd="sng" algn="ctr">
                      <a:solidFill>
                        <a:srgbClr val="000000"/>
                      </a:solidFill>
                      <a:prstDash val="solid"/>
                      <a:round/>
                      <a:headEnd type="none" w="med" len="med"/>
                      <a:tailEnd type="none" w="med" len="med"/>
                    </a:lnL>
                    <a:lnR w="57150" cap="flat" cmpd="sng" algn="ctr">
                      <a:solidFill>
                        <a:srgbClr val="C0C0C0"/>
                      </a:solidFill>
                      <a:prstDash val="solid"/>
                      <a:round/>
                      <a:headEnd type="none" w="med" len="med"/>
                      <a:tailEnd type="none" w="med" len="med"/>
                    </a:lnR>
                    <a:lnT>
                      <a:noFill/>
                    </a:lnT>
                    <a:lnB>
                      <a:noFill/>
                    </a:lnB>
                  </a:tcPr>
                </a:tc>
                <a:tc>
                  <a:txBody>
                    <a:bodyPr/>
                    <a:lstStyle/>
                    <a:p>
                      <a:pPr marL="908685" marR="0">
                        <a:spcBef>
                          <a:spcPts val="30"/>
                        </a:spcBef>
                        <a:spcAft>
                          <a:spcPts val="0"/>
                        </a:spcAft>
                      </a:pPr>
                      <a:r>
                        <a:rPr lang="en-US" sz="2400" spc="-10">
                          <a:effectLst/>
                          <a:latin typeface="Times New Roman"/>
                          <a:ea typeface="Calibri"/>
                          <a:cs typeface="Times New Roman"/>
                        </a:rPr>
                        <a:t>11,730</a:t>
                      </a:r>
                      <a:r>
                        <a:rPr lang="en-US" sz="2400" spc="-40">
                          <a:effectLst/>
                          <a:latin typeface="Times New Roman"/>
                          <a:ea typeface="Calibri"/>
                          <a:cs typeface="Times New Roman"/>
                        </a:rPr>
                        <a:t> </a:t>
                      </a:r>
                      <a:r>
                        <a:rPr lang="en-US" sz="2400" spc="-5">
                          <a:effectLst/>
                          <a:latin typeface="Times New Roman"/>
                          <a:ea typeface="Calibri"/>
                          <a:cs typeface="Times New Roman"/>
                        </a:rPr>
                        <a:t>(</a:t>
                      </a:r>
                      <a:r>
                        <a:rPr lang="en-US" sz="2400" u="sng" spc="-5">
                          <a:effectLst/>
                          <a:uFill>
                            <a:solidFill>
                              <a:srgbClr val="000000"/>
                            </a:solidFill>
                          </a:uFill>
                          <a:latin typeface="Times New Roman"/>
                          <a:ea typeface="Calibri"/>
                          <a:cs typeface="Times New Roman"/>
                        </a:rPr>
                        <a:t>+</a:t>
                      </a:r>
                      <a:r>
                        <a:rPr lang="en-US" sz="2400" u="sng" spc="-40">
                          <a:effectLst/>
                          <a:uFill>
                            <a:solidFill>
                              <a:srgbClr val="000000"/>
                            </a:solidFill>
                          </a:uFill>
                          <a:latin typeface="Times New Roman"/>
                          <a:ea typeface="Calibri"/>
                          <a:cs typeface="Times New Roman"/>
                        </a:rPr>
                        <a:t> </a:t>
                      </a:r>
                      <a:r>
                        <a:rPr lang="en-US" sz="2400">
                          <a:effectLst/>
                          <a:latin typeface="Times New Roman"/>
                          <a:ea typeface="Calibri"/>
                          <a:cs typeface="Times New Roman"/>
                        </a:rPr>
                        <a:t>10,734)</a:t>
                      </a:r>
                      <a:endParaRPr lang="en-US" sz="2400">
                        <a:effectLst/>
                        <a:latin typeface="Calibri"/>
                        <a:ea typeface="Calibri"/>
                        <a:cs typeface="Times New Roman"/>
                      </a:endParaRPr>
                    </a:p>
                  </a:txBody>
                  <a:tcPr marL="0" marR="0" marT="0" marB="0" anchor="ctr">
                    <a:lnL w="5715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0C0C0"/>
                    </a:solidFill>
                  </a:tcPr>
                </a:tc>
                <a:tc>
                  <a:txBody>
                    <a:bodyPr/>
                    <a:lstStyle/>
                    <a:p>
                      <a:pPr marL="1012825" marR="0">
                        <a:spcBef>
                          <a:spcPts val="30"/>
                        </a:spcBef>
                        <a:spcAft>
                          <a:spcPts val="0"/>
                        </a:spcAft>
                      </a:pPr>
                      <a:r>
                        <a:rPr lang="en-US" sz="2400" spc="-5">
                          <a:effectLst/>
                          <a:latin typeface="Times New Roman"/>
                          <a:ea typeface="Calibri"/>
                          <a:cs typeface="Times New Roman"/>
                        </a:rPr>
                        <a:t>1,066</a:t>
                      </a:r>
                      <a:r>
                        <a:rPr lang="en-US" sz="2400" spc="-35">
                          <a:effectLst/>
                          <a:latin typeface="Times New Roman"/>
                          <a:ea typeface="Calibri"/>
                          <a:cs typeface="Times New Roman"/>
                        </a:rPr>
                        <a:t> </a:t>
                      </a:r>
                      <a:r>
                        <a:rPr lang="en-US" sz="2400" spc="-5">
                          <a:effectLst/>
                          <a:latin typeface="Times New Roman"/>
                          <a:ea typeface="Calibri"/>
                          <a:cs typeface="Times New Roman"/>
                        </a:rPr>
                        <a:t>(</a:t>
                      </a:r>
                      <a:r>
                        <a:rPr lang="en-US" sz="2400" u="sng" spc="-5">
                          <a:effectLst/>
                          <a:uFill>
                            <a:solidFill>
                              <a:srgbClr val="000000"/>
                            </a:solidFill>
                          </a:uFill>
                          <a:latin typeface="Times New Roman"/>
                          <a:ea typeface="Calibri"/>
                          <a:cs typeface="Times New Roman"/>
                        </a:rPr>
                        <a:t>+</a:t>
                      </a:r>
                      <a:r>
                        <a:rPr lang="en-US" sz="2400" u="sng" spc="-35">
                          <a:effectLst/>
                          <a:uFill>
                            <a:solidFill>
                              <a:srgbClr val="000000"/>
                            </a:solidFill>
                          </a:uFill>
                          <a:latin typeface="Times New Roman"/>
                          <a:ea typeface="Calibri"/>
                          <a:cs typeface="Times New Roman"/>
                        </a:rPr>
                        <a:t> </a:t>
                      </a:r>
                      <a:r>
                        <a:rPr lang="en-US" sz="2400" spc="-5">
                          <a:effectLst/>
                          <a:latin typeface="Times New Roman"/>
                          <a:ea typeface="Calibri"/>
                          <a:cs typeface="Times New Roman"/>
                        </a:rPr>
                        <a:t>1,391)</a:t>
                      </a:r>
                      <a:endParaRPr lang="en-US" sz="2400">
                        <a:effectLst/>
                        <a:latin typeface="Calibri"/>
                        <a:ea typeface="Calibri"/>
                        <a:cs typeface="Times New Roman"/>
                      </a:endParaRPr>
                    </a:p>
                  </a:txBody>
                  <a:tcPr marL="0" marR="0" marT="0" marB="0" anchor="ctr">
                    <a:lnL>
                      <a:noFill/>
                    </a:lnL>
                    <a:lnR>
                      <a:noFill/>
                    </a:lnR>
                    <a:lnT w="12700" cap="flat" cmpd="sng" algn="ctr">
                      <a:solidFill>
                        <a:srgbClr val="C0C0C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0C0C0"/>
                    </a:solidFill>
                  </a:tcPr>
                </a:tc>
              </a:tr>
              <a:tr h="1337630">
                <a:tc>
                  <a:txBody>
                    <a:bodyPr/>
                    <a:lstStyle/>
                    <a:p>
                      <a:pPr marL="62230" marR="0">
                        <a:lnSpc>
                          <a:spcPts val="1260"/>
                        </a:lnSpc>
                        <a:spcBef>
                          <a:spcPts val="0"/>
                        </a:spcBef>
                        <a:spcAft>
                          <a:spcPts val="0"/>
                        </a:spcAft>
                      </a:pPr>
                      <a:r>
                        <a:rPr lang="en-US" sz="2400" b="1" spc="-5">
                          <a:solidFill>
                            <a:srgbClr val="FFFFFF"/>
                          </a:solidFill>
                          <a:effectLst/>
                          <a:latin typeface="Times New Roman"/>
                          <a:ea typeface="Calibri"/>
                          <a:cs typeface="Times New Roman"/>
                        </a:rPr>
                        <a:t>Green</a:t>
                      </a:r>
                      <a:r>
                        <a:rPr lang="en-US" sz="2400" b="1" spc="-45">
                          <a:solidFill>
                            <a:srgbClr val="FFFFFF"/>
                          </a:solidFill>
                          <a:effectLst/>
                          <a:latin typeface="Times New Roman"/>
                          <a:ea typeface="Calibri"/>
                          <a:cs typeface="Times New Roman"/>
                        </a:rPr>
                        <a:t> </a:t>
                      </a:r>
                      <a:r>
                        <a:rPr lang="en-US" sz="2400" b="1" spc="-25">
                          <a:solidFill>
                            <a:srgbClr val="FFFFFF"/>
                          </a:solidFill>
                          <a:effectLst/>
                          <a:latin typeface="Times New Roman"/>
                          <a:ea typeface="Calibri"/>
                          <a:cs typeface="Times New Roman"/>
                        </a:rPr>
                        <a:t>Tagged </a:t>
                      </a:r>
                      <a:r>
                        <a:rPr lang="en-US" sz="2400" b="1" spc="-5">
                          <a:solidFill>
                            <a:srgbClr val="FFFFFF"/>
                          </a:solidFill>
                          <a:effectLst/>
                          <a:latin typeface="Times New Roman"/>
                          <a:ea typeface="Calibri"/>
                          <a:cs typeface="Times New Roman"/>
                        </a:rPr>
                        <a:t>(t0GT)</a:t>
                      </a:r>
                      <a:endParaRPr lang="en-US" sz="2400">
                        <a:effectLst/>
                        <a:latin typeface="Calibri"/>
                        <a:ea typeface="Calibri"/>
                        <a:cs typeface="Times New Roman"/>
                      </a:endParaRPr>
                    </a:p>
                  </a:txBody>
                  <a:tcPr marL="0" marR="0" marT="0" marB="0" anchor="ctr">
                    <a:lnL>
                      <a:noFill/>
                    </a:lnL>
                    <a:lnR w="571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0000"/>
                    </a:solidFill>
                  </a:tcPr>
                </a:tc>
                <a:tc>
                  <a:txBody>
                    <a:bodyPr/>
                    <a:lstStyle/>
                    <a:p>
                      <a:pPr marL="0" marR="0">
                        <a:spcBef>
                          <a:spcPts val="0"/>
                        </a:spcBef>
                        <a:spcAft>
                          <a:spcPts val="0"/>
                        </a:spcAft>
                      </a:pPr>
                      <a:r>
                        <a:rPr lang="en-US" sz="2400">
                          <a:effectLst/>
                          <a:latin typeface="Calibri"/>
                          <a:ea typeface="Calibri"/>
                          <a:cs typeface="Times New Roman"/>
                        </a:rPr>
                        <a:t> </a:t>
                      </a:r>
                    </a:p>
                  </a:txBody>
                  <a:tcPr marL="0" marR="0" marT="0" marB="0" anchor="ctr">
                    <a:lnL w="57150" cap="flat" cmpd="sng" algn="ctr">
                      <a:solidFill>
                        <a:srgbClr val="000000"/>
                      </a:solidFill>
                      <a:prstDash val="solid"/>
                      <a:round/>
                      <a:headEnd type="none" w="med" len="med"/>
                      <a:tailEnd type="none" w="med" len="med"/>
                    </a:lnL>
                    <a:lnR w="57150" cap="flat" cmpd="sng" algn="ctr">
                      <a:solidFill>
                        <a:srgbClr val="7F7F7F"/>
                      </a:solidFill>
                      <a:prstDash val="solid"/>
                      <a:round/>
                      <a:headEnd type="none" w="med" len="med"/>
                      <a:tailEnd type="none" w="med" len="med"/>
                    </a:lnR>
                    <a:lnT>
                      <a:noFill/>
                    </a:lnT>
                    <a:lnB>
                      <a:noFill/>
                    </a:lnB>
                  </a:tcPr>
                </a:tc>
                <a:tc>
                  <a:txBody>
                    <a:bodyPr/>
                    <a:lstStyle/>
                    <a:p>
                      <a:pPr marL="903605" marR="0">
                        <a:spcBef>
                          <a:spcPts val="25"/>
                        </a:spcBef>
                        <a:spcAft>
                          <a:spcPts val="0"/>
                        </a:spcAft>
                      </a:pPr>
                      <a:r>
                        <a:rPr lang="en-US" sz="2400" spc="-5">
                          <a:effectLst/>
                          <a:latin typeface="Times New Roman"/>
                          <a:ea typeface="Calibri"/>
                          <a:cs typeface="Times New Roman"/>
                        </a:rPr>
                        <a:t>67,600</a:t>
                      </a:r>
                      <a:r>
                        <a:rPr lang="en-US" sz="2400" spc="-40">
                          <a:effectLst/>
                          <a:latin typeface="Times New Roman"/>
                          <a:ea typeface="Calibri"/>
                          <a:cs typeface="Times New Roman"/>
                        </a:rPr>
                        <a:t> </a:t>
                      </a:r>
                      <a:r>
                        <a:rPr lang="en-US" sz="2400" spc="-5">
                          <a:effectLst/>
                          <a:latin typeface="Times New Roman"/>
                          <a:ea typeface="Calibri"/>
                          <a:cs typeface="Times New Roman"/>
                        </a:rPr>
                        <a:t>(</a:t>
                      </a:r>
                      <a:r>
                        <a:rPr lang="en-US" sz="2400" u="sng" spc="-5">
                          <a:effectLst/>
                          <a:uFill>
                            <a:solidFill>
                              <a:srgbClr val="000000"/>
                            </a:solidFill>
                          </a:uFill>
                          <a:latin typeface="Times New Roman"/>
                          <a:ea typeface="Calibri"/>
                          <a:cs typeface="Times New Roman"/>
                        </a:rPr>
                        <a:t>+</a:t>
                      </a:r>
                      <a:r>
                        <a:rPr lang="en-US" sz="2400" u="sng" spc="-40">
                          <a:effectLst/>
                          <a:uFill>
                            <a:solidFill>
                              <a:srgbClr val="000000"/>
                            </a:solidFill>
                          </a:uFill>
                          <a:latin typeface="Times New Roman"/>
                          <a:ea typeface="Calibri"/>
                          <a:cs typeface="Times New Roman"/>
                        </a:rPr>
                        <a:t> </a:t>
                      </a:r>
                      <a:r>
                        <a:rPr lang="en-US" sz="2400" spc="-5">
                          <a:effectLst/>
                          <a:latin typeface="Times New Roman"/>
                          <a:ea typeface="Calibri"/>
                          <a:cs typeface="Times New Roman"/>
                        </a:rPr>
                        <a:t>42,426)</a:t>
                      </a:r>
                      <a:endParaRPr lang="en-US" sz="2400">
                        <a:effectLst/>
                        <a:latin typeface="Calibri"/>
                        <a:ea typeface="Calibri"/>
                        <a:cs typeface="Times New Roman"/>
                      </a:endParaRPr>
                    </a:p>
                  </a:txBody>
                  <a:tcPr marL="0" marR="0" marT="0" marB="0" anchor="ctr">
                    <a:lnL w="5715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7F7F7F"/>
                    </a:solidFill>
                  </a:tcPr>
                </a:tc>
                <a:tc>
                  <a:txBody>
                    <a:bodyPr/>
                    <a:lstStyle/>
                    <a:p>
                      <a:pPr marL="1012825" marR="0">
                        <a:spcBef>
                          <a:spcPts val="25"/>
                        </a:spcBef>
                        <a:spcAft>
                          <a:spcPts val="0"/>
                        </a:spcAft>
                      </a:pPr>
                      <a:r>
                        <a:rPr lang="en-US" sz="2400" spc="-5" dirty="0">
                          <a:effectLst/>
                          <a:latin typeface="Times New Roman"/>
                          <a:ea typeface="Calibri"/>
                          <a:cs typeface="Times New Roman"/>
                        </a:rPr>
                        <a:t>3,761</a:t>
                      </a:r>
                      <a:r>
                        <a:rPr lang="en-US" sz="2400" spc="-35" dirty="0">
                          <a:effectLst/>
                          <a:latin typeface="Times New Roman"/>
                          <a:ea typeface="Calibri"/>
                          <a:cs typeface="Times New Roman"/>
                        </a:rPr>
                        <a:t> </a:t>
                      </a:r>
                      <a:r>
                        <a:rPr lang="en-US" sz="2400" spc="-5" dirty="0">
                          <a:effectLst/>
                          <a:latin typeface="Times New Roman"/>
                          <a:ea typeface="Calibri"/>
                          <a:cs typeface="Times New Roman"/>
                        </a:rPr>
                        <a:t>(</a:t>
                      </a:r>
                      <a:r>
                        <a:rPr lang="en-US" sz="2400" u="sng" spc="-5" dirty="0">
                          <a:effectLst/>
                          <a:uFill>
                            <a:solidFill>
                              <a:srgbClr val="000000"/>
                            </a:solidFill>
                          </a:uFill>
                          <a:latin typeface="Times New Roman"/>
                          <a:ea typeface="Calibri"/>
                          <a:cs typeface="Times New Roman"/>
                        </a:rPr>
                        <a:t>+</a:t>
                      </a:r>
                      <a:r>
                        <a:rPr lang="en-US" sz="2400" u="sng" spc="-35" dirty="0">
                          <a:effectLst/>
                          <a:uFill>
                            <a:solidFill>
                              <a:srgbClr val="000000"/>
                            </a:solidFill>
                          </a:uFill>
                          <a:latin typeface="Times New Roman"/>
                          <a:ea typeface="Calibri"/>
                          <a:cs typeface="Times New Roman"/>
                        </a:rPr>
                        <a:t> </a:t>
                      </a:r>
                      <a:r>
                        <a:rPr lang="en-US" sz="2400" spc="-5" dirty="0">
                          <a:effectLst/>
                          <a:latin typeface="Times New Roman"/>
                          <a:ea typeface="Calibri"/>
                          <a:cs typeface="Times New Roman"/>
                        </a:rPr>
                        <a:t>3,785)</a:t>
                      </a:r>
                      <a:endParaRPr lang="en-US" sz="2400" dirty="0">
                        <a:effectLst/>
                        <a:latin typeface="Calibri"/>
                        <a:ea typeface="Calibri"/>
                        <a:cs typeface="Times New Roman"/>
                      </a:endParaRPr>
                    </a:p>
                  </a:txBody>
                  <a:tcPr marL="0" marR="0" marT="0" marB="0" anchor="ctr">
                    <a:lnL>
                      <a:noFill/>
                    </a:lnL>
                    <a:lnR>
                      <a:noFill/>
                    </a:lnR>
                    <a:lnT w="12700" cap="flat" cmpd="sng" algn="ctr">
                      <a:solidFill>
                        <a:srgbClr val="7F7F7F"/>
                      </a:solidFill>
                      <a:prstDash val="solid"/>
                      <a:round/>
                      <a:headEnd type="none" w="med" len="med"/>
                      <a:tailEnd type="none" w="med" len="med"/>
                    </a:lnT>
                    <a:lnB>
                      <a:noFill/>
                    </a:lnB>
                    <a:solidFill>
                      <a:srgbClr val="7F7F7F"/>
                    </a:solidFill>
                  </a:tcPr>
                </a:tc>
              </a:tr>
            </a:tbl>
          </a:graphicData>
        </a:graphic>
      </p:graphicFrame>
    </p:spTree>
    <p:extLst>
      <p:ext uri="{BB962C8B-B14F-4D97-AF65-F5344CB8AC3E}">
        <p14:creationId xmlns:p14="http://schemas.microsoft.com/office/powerpoint/2010/main" val="2828610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ISSC – PSI (2017)</a:t>
            </a:r>
            <a:endParaRPr lang="en-US" dirty="0"/>
          </a:p>
        </p:txBody>
      </p:sp>
      <p:sp>
        <p:nvSpPr>
          <p:cNvPr id="3" name="Content Placeholder 2"/>
          <p:cNvSpPr>
            <a:spLocks noGrp="1"/>
          </p:cNvSpPr>
          <p:nvPr>
            <p:ph idx="1"/>
          </p:nvPr>
        </p:nvSpPr>
        <p:spPr/>
        <p:txBody>
          <a:bodyPr/>
          <a:lstStyle/>
          <a:p>
            <a:r>
              <a:rPr lang="en-US" dirty="0"/>
              <a:t>Techniques and Practices for Vibrio </a:t>
            </a:r>
            <a:r>
              <a:rPr lang="en-US" dirty="0" smtClean="0"/>
              <a:t>Reduction</a:t>
            </a:r>
          </a:p>
          <a:p>
            <a:r>
              <a:rPr lang="en-US" dirty="0" smtClean="0"/>
              <a:t>2014-2016</a:t>
            </a:r>
          </a:p>
          <a:p>
            <a:r>
              <a:rPr lang="en-US" dirty="0" smtClean="0"/>
              <a:t>Methods: BAM (</a:t>
            </a:r>
            <a:r>
              <a:rPr lang="en-US" dirty="0" err="1" smtClean="0"/>
              <a:t>AmTest</a:t>
            </a:r>
            <a:r>
              <a:rPr lang="en-US" dirty="0" smtClean="0"/>
              <a:t> Laboratories) for total</a:t>
            </a:r>
          </a:p>
          <a:p>
            <a:endParaRPr lang="en-US" dirty="0"/>
          </a:p>
        </p:txBody>
      </p:sp>
    </p:spTree>
    <p:extLst>
      <p:ext uri="{BB962C8B-B14F-4D97-AF65-F5344CB8AC3E}">
        <p14:creationId xmlns:p14="http://schemas.microsoft.com/office/powerpoint/2010/main" val="3210864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ISSC – NJ (2015)</a:t>
            </a:r>
            <a:endParaRPr lang="en-US" dirty="0"/>
          </a:p>
        </p:txBody>
      </p:sp>
      <p:sp>
        <p:nvSpPr>
          <p:cNvPr id="3" name="Content Placeholder 2"/>
          <p:cNvSpPr>
            <a:spLocks noGrp="1"/>
          </p:cNvSpPr>
          <p:nvPr>
            <p:ph idx="1"/>
          </p:nvPr>
        </p:nvSpPr>
        <p:spPr/>
        <p:txBody>
          <a:bodyPr/>
          <a:lstStyle/>
          <a:p>
            <a:r>
              <a:rPr lang="en-US" dirty="0"/>
              <a:t>Techniques and Practices for Vibrio Reduction – Use of Shading and Rapid Cooling (ice slurry) to Control Vibrio </a:t>
            </a:r>
            <a:r>
              <a:rPr lang="en-US" dirty="0" smtClean="0"/>
              <a:t>Growth</a:t>
            </a:r>
          </a:p>
          <a:p>
            <a:r>
              <a:rPr lang="en-US" dirty="0" smtClean="0"/>
              <a:t>Methods: NSSP, but LC480 total, tdh, trh</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7982126"/>
              </p:ext>
            </p:extLst>
          </p:nvPr>
        </p:nvGraphicFramePr>
        <p:xfrm>
          <a:off x="838200" y="2971800"/>
          <a:ext cx="6082030" cy="3989070"/>
        </p:xfrm>
        <a:graphic>
          <a:graphicData uri="http://schemas.openxmlformats.org/drawingml/2006/table">
            <a:tbl>
              <a:tblPr firstRow="1" firstCol="1" lastRow="1" lastCol="1" bandRow="1" bandCol="1"/>
              <a:tblGrid>
                <a:gridCol w="754380"/>
                <a:gridCol w="5327650"/>
              </a:tblGrid>
              <a:tr h="300355">
                <a:tc>
                  <a:txBody>
                    <a:bodyPr/>
                    <a:lstStyle/>
                    <a:p>
                      <a:pPr marL="68580" marR="0" algn="ctr">
                        <a:lnSpc>
                          <a:spcPts val="1145"/>
                        </a:lnSpc>
                        <a:spcBef>
                          <a:spcPts val="0"/>
                        </a:spcBef>
                        <a:spcAft>
                          <a:spcPts val="0"/>
                        </a:spcAft>
                      </a:pPr>
                      <a:r>
                        <a:rPr lang="en-US" sz="1000" b="1">
                          <a:effectLst/>
                          <a:latin typeface="Times New Roman"/>
                          <a:ea typeface="Calibri"/>
                          <a:cs typeface="Times New Roman"/>
                        </a:rPr>
                        <a:t>A</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85090">
                        <a:spcBef>
                          <a:spcPts val="0"/>
                        </a:spcBef>
                        <a:spcAft>
                          <a:spcPts val="0"/>
                        </a:spcAft>
                      </a:pPr>
                      <a:r>
                        <a:rPr lang="en-US" sz="1000">
                          <a:effectLst/>
                          <a:latin typeface="Times New Roman"/>
                          <a:ea typeface="Calibri"/>
                          <a:cs typeface="Times New Roman"/>
                        </a:rPr>
                        <a:t>Collect</a:t>
                      </a:r>
                      <a:r>
                        <a:rPr lang="en-US" sz="1000" spc="-25">
                          <a:effectLst/>
                          <a:latin typeface="Times New Roman"/>
                          <a:ea typeface="Calibri"/>
                          <a:cs typeface="Times New Roman"/>
                        </a:rPr>
                        <a:t> </a:t>
                      </a:r>
                      <a:r>
                        <a:rPr lang="en-US" sz="1000">
                          <a:effectLst/>
                          <a:latin typeface="Times New Roman"/>
                          <a:ea typeface="Calibri"/>
                          <a:cs typeface="Times New Roman"/>
                        </a:rPr>
                        <a:t>15</a:t>
                      </a:r>
                      <a:r>
                        <a:rPr lang="en-US" sz="1000" spc="-15">
                          <a:effectLst/>
                          <a:latin typeface="Times New Roman"/>
                          <a:ea typeface="Calibri"/>
                          <a:cs typeface="Times New Roman"/>
                        </a:rPr>
                        <a:t> </a:t>
                      </a:r>
                      <a:r>
                        <a:rPr lang="en-US" sz="1000" spc="-5">
                          <a:effectLst/>
                          <a:latin typeface="Times New Roman"/>
                          <a:ea typeface="Calibri"/>
                          <a:cs typeface="Times New Roman"/>
                        </a:rPr>
                        <a:t>-20</a:t>
                      </a:r>
                      <a:r>
                        <a:rPr lang="en-US" sz="1000" spc="-15">
                          <a:effectLst/>
                          <a:latin typeface="Times New Roman"/>
                          <a:ea typeface="Calibri"/>
                          <a:cs typeface="Times New Roman"/>
                        </a:rPr>
                        <a:t> </a:t>
                      </a:r>
                      <a:r>
                        <a:rPr lang="en-US" sz="1000" spc="-5">
                          <a:effectLst/>
                          <a:latin typeface="Times New Roman"/>
                          <a:ea typeface="Calibri"/>
                          <a:cs typeface="Times New Roman"/>
                        </a:rPr>
                        <a:t>oysters,</a:t>
                      </a:r>
                      <a:r>
                        <a:rPr lang="en-US" sz="1000" spc="-15">
                          <a:effectLst/>
                          <a:latin typeface="Times New Roman"/>
                          <a:ea typeface="Calibri"/>
                          <a:cs typeface="Times New Roman"/>
                        </a:rPr>
                        <a:t> </a:t>
                      </a:r>
                      <a:r>
                        <a:rPr lang="en-US" sz="1000">
                          <a:effectLst/>
                          <a:latin typeface="Times New Roman"/>
                          <a:ea typeface="Calibri"/>
                          <a:cs typeface="Times New Roman"/>
                        </a:rPr>
                        <a:t>immediately</a:t>
                      </a:r>
                      <a:r>
                        <a:rPr lang="en-US" sz="1000" spc="-40">
                          <a:effectLst/>
                          <a:latin typeface="Times New Roman"/>
                          <a:ea typeface="Calibri"/>
                          <a:cs typeface="Times New Roman"/>
                        </a:rPr>
                        <a:t> </a:t>
                      </a:r>
                      <a:r>
                        <a:rPr lang="en-US" sz="1000">
                          <a:effectLst/>
                          <a:latin typeface="Times New Roman"/>
                          <a:ea typeface="Calibri"/>
                          <a:cs typeface="Times New Roman"/>
                        </a:rPr>
                        <a:t>place</a:t>
                      </a:r>
                      <a:r>
                        <a:rPr lang="en-US" sz="1000" spc="-25">
                          <a:effectLst/>
                          <a:latin typeface="Times New Roman"/>
                          <a:ea typeface="Calibri"/>
                          <a:cs typeface="Times New Roman"/>
                        </a:rPr>
                        <a:t> </a:t>
                      </a:r>
                      <a:r>
                        <a:rPr lang="en-US" sz="1000">
                          <a:effectLst/>
                          <a:latin typeface="Times New Roman"/>
                          <a:ea typeface="Calibri"/>
                          <a:cs typeface="Times New Roman"/>
                        </a:rPr>
                        <a:t>on</a:t>
                      </a:r>
                      <a:r>
                        <a:rPr lang="en-US" sz="1000" spc="-25">
                          <a:effectLst/>
                          <a:latin typeface="Times New Roman"/>
                          <a:ea typeface="Calibri"/>
                          <a:cs typeface="Times New Roman"/>
                        </a:rPr>
                        <a:t> </a:t>
                      </a:r>
                      <a:r>
                        <a:rPr lang="en-US" sz="1000">
                          <a:effectLst/>
                          <a:latin typeface="Times New Roman"/>
                          <a:ea typeface="Calibri"/>
                          <a:cs typeface="Times New Roman"/>
                        </a:rPr>
                        <a:t>ice,</a:t>
                      </a:r>
                      <a:r>
                        <a:rPr lang="en-US" sz="1000" spc="-20">
                          <a:effectLst/>
                          <a:latin typeface="Times New Roman"/>
                          <a:ea typeface="Calibri"/>
                          <a:cs typeface="Times New Roman"/>
                        </a:rPr>
                        <a:t> </a:t>
                      </a:r>
                      <a:r>
                        <a:rPr lang="en-US" sz="1000">
                          <a:effectLst/>
                          <a:latin typeface="Times New Roman"/>
                          <a:ea typeface="Calibri"/>
                          <a:cs typeface="Times New Roman"/>
                        </a:rPr>
                        <a:t>transport,</a:t>
                      </a:r>
                      <a:r>
                        <a:rPr lang="en-US" sz="1000" spc="-20">
                          <a:effectLst/>
                          <a:latin typeface="Times New Roman"/>
                          <a:ea typeface="Calibri"/>
                          <a:cs typeface="Times New Roman"/>
                        </a:rPr>
                        <a:t> </a:t>
                      </a:r>
                      <a:r>
                        <a:rPr lang="en-US" sz="1000" spc="-5">
                          <a:effectLst/>
                          <a:latin typeface="Times New Roman"/>
                          <a:ea typeface="Calibri"/>
                          <a:cs typeface="Times New Roman"/>
                        </a:rPr>
                        <a:t>shuck,</a:t>
                      </a:r>
                      <a:r>
                        <a:rPr lang="en-US" sz="1000" spc="-25">
                          <a:effectLst/>
                          <a:latin typeface="Times New Roman"/>
                          <a:ea typeface="Calibri"/>
                          <a:cs typeface="Times New Roman"/>
                        </a:rPr>
                        <a:t> </a:t>
                      </a:r>
                      <a:r>
                        <a:rPr lang="en-US" sz="1000" spc="-5">
                          <a:effectLst/>
                          <a:latin typeface="Times New Roman"/>
                          <a:ea typeface="Calibri"/>
                          <a:cs typeface="Times New Roman"/>
                        </a:rPr>
                        <a:t>and</a:t>
                      </a:r>
                      <a:r>
                        <a:rPr lang="en-US" sz="1000" spc="-15">
                          <a:effectLst/>
                          <a:latin typeface="Times New Roman"/>
                          <a:ea typeface="Calibri"/>
                          <a:cs typeface="Times New Roman"/>
                        </a:rPr>
                        <a:t> </a:t>
                      </a:r>
                      <a:r>
                        <a:rPr lang="en-US" sz="1000" spc="-5">
                          <a:effectLst/>
                          <a:latin typeface="Times New Roman"/>
                          <a:ea typeface="Calibri"/>
                          <a:cs typeface="Times New Roman"/>
                        </a:rPr>
                        <a:t>analyze.</a:t>
                      </a:r>
                      <a:r>
                        <a:rPr lang="en-US" sz="1000" spc="205">
                          <a:effectLst/>
                          <a:latin typeface="Times New Roman"/>
                          <a:ea typeface="Calibri"/>
                          <a:cs typeface="Times New Roman"/>
                        </a:rPr>
                        <a:t> </a:t>
                      </a:r>
                      <a:r>
                        <a:rPr lang="en-US" sz="1000">
                          <a:effectLst/>
                          <a:latin typeface="Times New Roman"/>
                          <a:ea typeface="Calibri"/>
                          <a:cs typeface="Times New Roman"/>
                        </a:rPr>
                        <a:t>Do</a:t>
                      </a:r>
                      <a:r>
                        <a:rPr lang="en-US" sz="1000" spc="-20">
                          <a:effectLst/>
                          <a:latin typeface="Times New Roman"/>
                          <a:ea typeface="Calibri"/>
                          <a:cs typeface="Times New Roman"/>
                        </a:rPr>
                        <a:t> </a:t>
                      </a:r>
                      <a:r>
                        <a:rPr lang="en-US" sz="1000" spc="-5">
                          <a:effectLst/>
                          <a:latin typeface="Times New Roman"/>
                          <a:ea typeface="Calibri"/>
                          <a:cs typeface="Times New Roman"/>
                        </a:rPr>
                        <a:t>during</a:t>
                      </a:r>
                      <a:r>
                        <a:rPr lang="en-US" sz="1000" spc="-15">
                          <a:effectLst/>
                          <a:latin typeface="Times New Roman"/>
                          <a:ea typeface="Calibri"/>
                          <a:cs typeface="Times New Roman"/>
                        </a:rPr>
                        <a:t> </a:t>
                      </a:r>
                      <a:r>
                        <a:rPr lang="en-US" sz="1000" spc="-5">
                          <a:effectLst/>
                          <a:latin typeface="Times New Roman"/>
                          <a:ea typeface="Calibri"/>
                          <a:cs typeface="Times New Roman"/>
                        </a:rPr>
                        <a:t>weeks</a:t>
                      </a:r>
                      <a:r>
                        <a:rPr lang="en-US" sz="1000" spc="-30">
                          <a:effectLst/>
                          <a:latin typeface="Times New Roman"/>
                          <a:ea typeface="Calibri"/>
                          <a:cs typeface="Times New Roman"/>
                        </a:rPr>
                        <a:t> </a:t>
                      </a:r>
                      <a:r>
                        <a:rPr lang="en-US" sz="1000" spc="5">
                          <a:effectLst/>
                          <a:latin typeface="Times New Roman"/>
                          <a:ea typeface="Calibri"/>
                          <a:cs typeface="Times New Roman"/>
                        </a:rPr>
                        <a:t>of</a:t>
                      </a:r>
                      <a:r>
                        <a:rPr lang="en-US" sz="1000" spc="345">
                          <a:effectLst/>
                          <a:latin typeface="Times New Roman"/>
                          <a:ea typeface="Calibri"/>
                          <a:cs typeface="Times New Roman"/>
                        </a:rPr>
                        <a:t> </a:t>
                      </a:r>
                      <a:r>
                        <a:rPr lang="en-US" sz="1000">
                          <a:effectLst/>
                          <a:latin typeface="Times New Roman"/>
                          <a:ea typeface="Calibri"/>
                          <a:cs typeface="Times New Roman"/>
                        </a:rPr>
                        <a:t>(05/18/15,</a:t>
                      </a:r>
                      <a:r>
                        <a:rPr lang="en-US" sz="1000" spc="-45">
                          <a:effectLst/>
                          <a:latin typeface="Times New Roman"/>
                          <a:ea typeface="Calibri"/>
                          <a:cs typeface="Times New Roman"/>
                        </a:rPr>
                        <a:t> </a:t>
                      </a:r>
                      <a:r>
                        <a:rPr lang="en-US" sz="1000">
                          <a:effectLst/>
                          <a:latin typeface="Times New Roman"/>
                          <a:ea typeface="Calibri"/>
                          <a:cs typeface="Times New Roman"/>
                        </a:rPr>
                        <a:t>06/15/15,</a:t>
                      </a:r>
                      <a:r>
                        <a:rPr lang="en-US" sz="1000" spc="-40">
                          <a:effectLst/>
                          <a:latin typeface="Times New Roman"/>
                          <a:ea typeface="Calibri"/>
                          <a:cs typeface="Times New Roman"/>
                        </a:rPr>
                        <a:t> </a:t>
                      </a:r>
                      <a:r>
                        <a:rPr lang="en-US" sz="1000">
                          <a:effectLst/>
                          <a:latin typeface="Times New Roman"/>
                          <a:ea typeface="Calibri"/>
                          <a:cs typeface="Times New Roman"/>
                        </a:rPr>
                        <a:t>06/22/15,</a:t>
                      </a:r>
                      <a:r>
                        <a:rPr lang="en-US" sz="1000" spc="-40">
                          <a:effectLst/>
                          <a:latin typeface="Times New Roman"/>
                          <a:ea typeface="Calibri"/>
                          <a:cs typeface="Times New Roman"/>
                        </a:rPr>
                        <a:t> </a:t>
                      </a:r>
                      <a:r>
                        <a:rPr lang="en-US" sz="1000">
                          <a:effectLst/>
                          <a:latin typeface="Times New Roman"/>
                          <a:ea typeface="Calibri"/>
                          <a:cs typeface="Times New Roman"/>
                        </a:rPr>
                        <a:t>07/13/15,</a:t>
                      </a:r>
                      <a:r>
                        <a:rPr lang="en-US" sz="1000" spc="-30">
                          <a:effectLst/>
                          <a:latin typeface="Times New Roman"/>
                          <a:ea typeface="Calibri"/>
                          <a:cs typeface="Times New Roman"/>
                        </a:rPr>
                        <a:t> </a:t>
                      </a:r>
                      <a:r>
                        <a:rPr lang="en-US" sz="1000" spc="-5">
                          <a:effectLst/>
                          <a:latin typeface="Times New Roman"/>
                          <a:ea typeface="Calibri"/>
                          <a:cs typeface="Times New Roman"/>
                        </a:rPr>
                        <a:t>and</a:t>
                      </a:r>
                      <a:r>
                        <a:rPr lang="en-US" sz="1000" spc="-30">
                          <a:effectLst/>
                          <a:latin typeface="Times New Roman"/>
                          <a:ea typeface="Calibri"/>
                          <a:cs typeface="Times New Roman"/>
                        </a:rPr>
                        <a:t> </a:t>
                      </a:r>
                      <a:r>
                        <a:rPr lang="en-US" sz="1000" spc="-5">
                          <a:effectLst/>
                          <a:latin typeface="Times New Roman"/>
                          <a:ea typeface="Calibri"/>
                          <a:cs typeface="Times New Roman"/>
                        </a:rPr>
                        <a:t>08/17/15).</a:t>
                      </a:r>
                      <a:r>
                        <a:rPr lang="en-US" sz="1000" spc="-30">
                          <a:effectLst/>
                          <a:latin typeface="Times New Roman"/>
                          <a:ea typeface="Calibri"/>
                          <a:cs typeface="Times New Roman"/>
                        </a:rPr>
                        <a:t> </a:t>
                      </a:r>
                      <a:r>
                        <a:rPr lang="en-US" sz="1000" spc="-5">
                          <a:effectLst/>
                          <a:latin typeface="Times New Roman"/>
                          <a:ea typeface="Calibri"/>
                          <a:cs typeface="Times New Roman"/>
                        </a:rPr>
                        <a:t>Lab</a:t>
                      </a:r>
                      <a:r>
                        <a:rPr lang="en-US" sz="1000" spc="-35">
                          <a:effectLst/>
                          <a:latin typeface="Times New Roman"/>
                          <a:ea typeface="Calibri"/>
                          <a:cs typeface="Times New Roman"/>
                        </a:rPr>
                        <a:t> </a:t>
                      </a:r>
                      <a:r>
                        <a:rPr lang="en-US" sz="1000">
                          <a:effectLst/>
                          <a:latin typeface="Times New Roman"/>
                          <a:ea typeface="Calibri"/>
                          <a:cs typeface="Times New Roman"/>
                        </a:rPr>
                        <a:t>processes</a:t>
                      </a:r>
                      <a:r>
                        <a:rPr lang="en-US" sz="1000" spc="-35">
                          <a:effectLst/>
                          <a:latin typeface="Times New Roman"/>
                          <a:ea typeface="Calibri"/>
                          <a:cs typeface="Times New Roman"/>
                        </a:rPr>
                        <a:t> </a:t>
                      </a:r>
                      <a:r>
                        <a:rPr lang="en-US" sz="1000">
                          <a:effectLst/>
                          <a:latin typeface="Times New Roman"/>
                          <a:ea typeface="Calibri"/>
                          <a:cs typeface="Times New Roman"/>
                        </a:rPr>
                        <a:t>on</a:t>
                      </a:r>
                      <a:r>
                        <a:rPr lang="en-US" sz="1000" spc="-40">
                          <a:effectLst/>
                          <a:latin typeface="Times New Roman"/>
                          <a:ea typeface="Calibri"/>
                          <a:cs typeface="Times New Roman"/>
                        </a:rPr>
                        <a:t> </a:t>
                      </a:r>
                      <a:r>
                        <a:rPr lang="en-US" sz="1000" spc="-5">
                          <a:effectLst/>
                          <a:latin typeface="Times New Roman"/>
                          <a:ea typeface="Calibri"/>
                          <a:cs typeface="Times New Roman"/>
                        </a:rPr>
                        <a:t>arrival</a:t>
                      </a:r>
                      <a:r>
                        <a:rPr lang="en-US" sz="1000" spc="-30">
                          <a:effectLst/>
                          <a:latin typeface="Times New Roman"/>
                          <a:ea typeface="Calibri"/>
                          <a:cs typeface="Times New Roman"/>
                        </a:rPr>
                        <a:t> </a:t>
                      </a:r>
                      <a:r>
                        <a:rPr lang="en-US" sz="1000" spc="-5">
                          <a:effectLst/>
                          <a:latin typeface="Times New Roman"/>
                          <a:ea typeface="Calibri"/>
                          <a:cs typeface="Times New Roman"/>
                        </a:rPr>
                        <a:t>during</a:t>
                      </a:r>
                      <a:r>
                        <a:rPr lang="en-US" sz="1000" spc="-35">
                          <a:effectLst/>
                          <a:latin typeface="Times New Roman"/>
                          <a:ea typeface="Calibri"/>
                          <a:cs typeface="Times New Roman"/>
                        </a:rPr>
                        <a:t> </a:t>
                      </a:r>
                      <a:r>
                        <a:rPr lang="en-US" sz="1000">
                          <a:effectLst/>
                          <a:latin typeface="Times New Roman"/>
                          <a:ea typeface="Calibri"/>
                          <a:cs typeface="Times New Roman"/>
                        </a:rPr>
                        <a:t>those</a:t>
                      </a:r>
                      <a:r>
                        <a:rPr lang="en-US" sz="1000" spc="-20">
                          <a:effectLst/>
                          <a:latin typeface="Times New Roman"/>
                          <a:ea typeface="Calibri"/>
                          <a:cs typeface="Times New Roman"/>
                        </a:rPr>
                        <a:t> </a:t>
                      </a:r>
                      <a:r>
                        <a:rPr lang="en-US" sz="1000" spc="5">
                          <a:effectLst/>
                          <a:latin typeface="Times New Roman"/>
                          <a:ea typeface="Calibri"/>
                          <a:cs typeface="Times New Roman"/>
                        </a:rPr>
                        <a:t>weeks!</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185">
                <a:tc>
                  <a:txBody>
                    <a:bodyPr/>
                    <a:lstStyle/>
                    <a:p>
                      <a:pPr marL="68580" marR="0" algn="ctr">
                        <a:lnSpc>
                          <a:spcPts val="1145"/>
                        </a:lnSpc>
                        <a:spcBef>
                          <a:spcPts val="0"/>
                        </a:spcBef>
                        <a:spcAft>
                          <a:spcPts val="0"/>
                        </a:spcAft>
                      </a:pPr>
                      <a:r>
                        <a:rPr lang="en-US" sz="1000" b="1">
                          <a:effectLst/>
                          <a:latin typeface="Times New Roman"/>
                          <a:ea typeface="Calibri"/>
                          <a:cs typeface="Times New Roman"/>
                        </a:rPr>
                        <a:t>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5405" algn="just">
                        <a:spcBef>
                          <a:spcPts val="0"/>
                        </a:spcBef>
                        <a:spcAft>
                          <a:spcPts val="0"/>
                        </a:spcAft>
                      </a:pPr>
                      <a:r>
                        <a:rPr lang="en-US" sz="1000">
                          <a:effectLst/>
                          <a:latin typeface="Times New Roman"/>
                          <a:ea typeface="Times New Roman"/>
                          <a:cs typeface="Times New Roman"/>
                        </a:rPr>
                        <a:t>Baseline/Zero</a:t>
                      </a:r>
                      <a:r>
                        <a:rPr lang="en-US" sz="1000" spc="100">
                          <a:effectLst/>
                          <a:latin typeface="Times New Roman"/>
                          <a:ea typeface="Times New Roman"/>
                          <a:cs typeface="Times New Roman"/>
                        </a:rPr>
                        <a:t> </a:t>
                      </a:r>
                      <a:r>
                        <a:rPr lang="en-US" sz="1000" spc="-5">
                          <a:effectLst/>
                          <a:latin typeface="Times New Roman"/>
                          <a:ea typeface="Times New Roman"/>
                          <a:cs typeface="Times New Roman"/>
                        </a:rPr>
                        <a:t>Hour:</a:t>
                      </a:r>
                      <a:r>
                        <a:rPr lang="en-US" sz="1000" spc="100">
                          <a:effectLst/>
                          <a:latin typeface="Times New Roman"/>
                          <a:ea typeface="Times New Roman"/>
                          <a:cs typeface="Times New Roman"/>
                        </a:rPr>
                        <a:t> </a:t>
                      </a:r>
                      <a:r>
                        <a:rPr lang="en-US" sz="1000">
                          <a:effectLst/>
                          <a:latin typeface="Times New Roman"/>
                          <a:ea typeface="Times New Roman"/>
                          <a:cs typeface="Times New Roman"/>
                        </a:rPr>
                        <a:t>Immediate</a:t>
                      </a:r>
                      <a:r>
                        <a:rPr lang="en-US" sz="1000" spc="100">
                          <a:effectLst/>
                          <a:latin typeface="Times New Roman"/>
                          <a:ea typeface="Times New Roman"/>
                          <a:cs typeface="Times New Roman"/>
                        </a:rPr>
                        <a:t> </a:t>
                      </a:r>
                      <a:r>
                        <a:rPr lang="en-US" sz="1000">
                          <a:effectLst/>
                          <a:latin typeface="Times New Roman"/>
                          <a:ea typeface="Times New Roman"/>
                          <a:cs typeface="Times New Roman"/>
                        </a:rPr>
                        <a:t>rapid</a:t>
                      </a:r>
                      <a:r>
                        <a:rPr lang="en-US" sz="1000" spc="95">
                          <a:effectLst/>
                          <a:latin typeface="Times New Roman"/>
                          <a:ea typeface="Times New Roman"/>
                          <a:cs typeface="Times New Roman"/>
                        </a:rPr>
                        <a:t> </a:t>
                      </a:r>
                      <a:r>
                        <a:rPr lang="en-US" sz="1000" spc="-5">
                          <a:effectLst/>
                          <a:latin typeface="Times New Roman"/>
                          <a:ea typeface="Times New Roman"/>
                          <a:cs typeface="Times New Roman"/>
                        </a:rPr>
                        <a:t>cooling</a:t>
                      </a:r>
                      <a:r>
                        <a:rPr lang="en-US" sz="1000" spc="90">
                          <a:effectLst/>
                          <a:latin typeface="Times New Roman"/>
                          <a:ea typeface="Times New Roman"/>
                          <a:cs typeface="Times New Roman"/>
                        </a:rPr>
                        <a:t> </a:t>
                      </a:r>
                      <a:r>
                        <a:rPr lang="en-US" sz="1000">
                          <a:effectLst/>
                          <a:latin typeface="Times New Roman"/>
                          <a:ea typeface="Times New Roman"/>
                          <a:cs typeface="Times New Roman"/>
                        </a:rPr>
                        <a:t>of</a:t>
                      </a:r>
                      <a:r>
                        <a:rPr lang="en-US" sz="1000" spc="90">
                          <a:effectLst/>
                          <a:latin typeface="Times New Roman"/>
                          <a:ea typeface="Times New Roman"/>
                          <a:cs typeface="Times New Roman"/>
                        </a:rPr>
                        <a:t> </a:t>
                      </a:r>
                      <a:r>
                        <a:rPr lang="en-US" sz="1000">
                          <a:effectLst/>
                          <a:latin typeface="Times New Roman"/>
                          <a:ea typeface="Times New Roman"/>
                          <a:cs typeface="Times New Roman"/>
                        </a:rPr>
                        <a:t>15</a:t>
                      </a:r>
                      <a:r>
                        <a:rPr lang="en-US" sz="1000" spc="130">
                          <a:effectLst/>
                          <a:latin typeface="Times New Roman"/>
                          <a:ea typeface="Times New Roman"/>
                          <a:cs typeface="Times New Roman"/>
                        </a:rPr>
                        <a:t> </a:t>
                      </a:r>
                      <a:r>
                        <a:rPr lang="en-US" sz="1000">
                          <a:effectLst/>
                          <a:latin typeface="Times New Roman"/>
                          <a:ea typeface="Times New Roman"/>
                          <a:cs typeface="Times New Roman"/>
                        </a:rPr>
                        <a:t>–</a:t>
                      </a:r>
                      <a:r>
                        <a:rPr lang="en-US" sz="1000" spc="105">
                          <a:effectLst/>
                          <a:latin typeface="Times New Roman"/>
                          <a:ea typeface="Times New Roman"/>
                          <a:cs typeface="Times New Roman"/>
                        </a:rPr>
                        <a:t> </a:t>
                      </a:r>
                      <a:r>
                        <a:rPr lang="en-US" sz="1000">
                          <a:effectLst/>
                          <a:latin typeface="Times New Roman"/>
                          <a:ea typeface="Times New Roman"/>
                          <a:cs typeface="Times New Roman"/>
                        </a:rPr>
                        <a:t>20</a:t>
                      </a:r>
                      <a:r>
                        <a:rPr lang="en-US" sz="1000" spc="85">
                          <a:effectLst/>
                          <a:latin typeface="Times New Roman"/>
                          <a:ea typeface="Times New Roman"/>
                          <a:cs typeface="Times New Roman"/>
                        </a:rPr>
                        <a:t> </a:t>
                      </a:r>
                      <a:r>
                        <a:rPr lang="en-US" sz="1000" spc="-5">
                          <a:effectLst/>
                          <a:latin typeface="Times New Roman"/>
                          <a:ea typeface="Times New Roman"/>
                          <a:cs typeface="Times New Roman"/>
                        </a:rPr>
                        <a:t>harvested</a:t>
                      </a:r>
                      <a:r>
                        <a:rPr lang="en-US" sz="1000" spc="100">
                          <a:effectLst/>
                          <a:latin typeface="Times New Roman"/>
                          <a:ea typeface="Times New Roman"/>
                          <a:cs typeface="Times New Roman"/>
                        </a:rPr>
                        <a:t> </a:t>
                      </a:r>
                      <a:r>
                        <a:rPr lang="en-US" sz="1000">
                          <a:effectLst/>
                          <a:latin typeface="Times New Roman"/>
                          <a:ea typeface="Times New Roman"/>
                          <a:cs typeface="Times New Roman"/>
                        </a:rPr>
                        <a:t>oysters</a:t>
                      </a:r>
                      <a:r>
                        <a:rPr lang="en-US" sz="1000" spc="105">
                          <a:effectLst/>
                          <a:latin typeface="Times New Roman"/>
                          <a:ea typeface="Times New Roman"/>
                          <a:cs typeface="Times New Roman"/>
                        </a:rPr>
                        <a:t> </a:t>
                      </a:r>
                      <a:r>
                        <a:rPr lang="en-US" sz="1000" spc="-5">
                          <a:effectLst/>
                          <a:latin typeface="Times New Roman"/>
                          <a:ea typeface="Times New Roman"/>
                          <a:cs typeface="Times New Roman"/>
                        </a:rPr>
                        <a:t>for</a:t>
                      </a:r>
                      <a:r>
                        <a:rPr lang="en-US" sz="1000" spc="95">
                          <a:effectLst/>
                          <a:latin typeface="Times New Roman"/>
                          <a:ea typeface="Times New Roman"/>
                          <a:cs typeface="Times New Roman"/>
                        </a:rPr>
                        <a:t> </a:t>
                      </a:r>
                      <a:r>
                        <a:rPr lang="en-US" sz="1000">
                          <a:effectLst/>
                          <a:latin typeface="Times New Roman"/>
                          <a:ea typeface="Times New Roman"/>
                          <a:cs typeface="Times New Roman"/>
                        </a:rPr>
                        <a:t>10</a:t>
                      </a:r>
                      <a:r>
                        <a:rPr lang="en-US" sz="1000" spc="105">
                          <a:effectLst/>
                          <a:latin typeface="Times New Roman"/>
                          <a:ea typeface="Times New Roman"/>
                          <a:cs typeface="Times New Roman"/>
                        </a:rPr>
                        <a:t> </a:t>
                      </a:r>
                      <a:r>
                        <a:rPr lang="en-US" sz="1000" spc="-5">
                          <a:effectLst/>
                          <a:latin typeface="Times New Roman"/>
                          <a:ea typeface="Times New Roman"/>
                          <a:cs typeface="Times New Roman"/>
                        </a:rPr>
                        <a:t>minutes</a:t>
                      </a:r>
                      <a:r>
                        <a:rPr lang="en-US" sz="1000" spc="95">
                          <a:effectLst/>
                          <a:latin typeface="Times New Roman"/>
                          <a:ea typeface="Times New Roman"/>
                          <a:cs typeface="Times New Roman"/>
                        </a:rPr>
                        <a:t> </a:t>
                      </a:r>
                      <a:r>
                        <a:rPr lang="en-US" sz="1000">
                          <a:effectLst/>
                          <a:latin typeface="Times New Roman"/>
                          <a:ea typeface="Times New Roman"/>
                          <a:cs typeface="Times New Roman"/>
                        </a:rPr>
                        <a:t>to</a:t>
                      </a:r>
                      <a:r>
                        <a:rPr lang="en-US" sz="1000" spc="110">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315">
                          <a:effectLst/>
                          <a:latin typeface="Times New Roman"/>
                          <a:ea typeface="Times New Roman"/>
                          <a:cs typeface="Times New Roman"/>
                        </a:rPr>
                        <a:t> </a:t>
                      </a:r>
                      <a:r>
                        <a:rPr lang="en-US" sz="1000" spc="-5">
                          <a:effectLst/>
                          <a:latin typeface="Times New Roman"/>
                          <a:ea typeface="Times New Roman"/>
                          <a:cs typeface="Times New Roman"/>
                        </a:rPr>
                        <a:t>temperature</a:t>
                      </a:r>
                      <a:r>
                        <a:rPr lang="en-US" sz="1000" spc="5">
                          <a:effectLst/>
                          <a:latin typeface="Times New Roman"/>
                          <a:ea typeface="Times New Roman"/>
                          <a:cs typeface="Times New Roman"/>
                        </a:rPr>
                        <a:t> </a:t>
                      </a:r>
                      <a:r>
                        <a:rPr lang="en-US" sz="1000">
                          <a:effectLst/>
                          <a:latin typeface="Times New Roman"/>
                          <a:ea typeface="Times New Roman"/>
                          <a:cs typeface="Times New Roman"/>
                        </a:rPr>
                        <a:t>of 10°C or</a:t>
                      </a:r>
                      <a:r>
                        <a:rPr lang="en-US" sz="1000" spc="10">
                          <a:effectLst/>
                          <a:latin typeface="Times New Roman"/>
                          <a:ea typeface="Times New Roman"/>
                          <a:cs typeface="Times New Roman"/>
                        </a:rPr>
                        <a:t> </a:t>
                      </a:r>
                      <a:r>
                        <a:rPr lang="en-US" sz="1000">
                          <a:effectLst/>
                          <a:latin typeface="Times New Roman"/>
                          <a:ea typeface="Times New Roman"/>
                          <a:cs typeface="Times New Roman"/>
                        </a:rPr>
                        <a:t>50° F</a:t>
                      </a:r>
                      <a:r>
                        <a:rPr lang="en-US" sz="1000" spc="15">
                          <a:effectLst/>
                          <a:latin typeface="Times New Roman"/>
                          <a:ea typeface="Times New Roman"/>
                          <a:cs typeface="Times New Roman"/>
                        </a:rPr>
                        <a:t> </a:t>
                      </a:r>
                      <a:r>
                        <a:rPr lang="en-US" sz="1000">
                          <a:effectLst/>
                          <a:latin typeface="Times New Roman"/>
                          <a:ea typeface="Times New Roman"/>
                          <a:cs typeface="Times New Roman"/>
                        </a:rPr>
                        <a:t>or</a:t>
                      </a:r>
                      <a:r>
                        <a:rPr lang="en-US" sz="1000" spc="10">
                          <a:effectLst/>
                          <a:latin typeface="Times New Roman"/>
                          <a:ea typeface="Times New Roman"/>
                          <a:cs typeface="Times New Roman"/>
                        </a:rPr>
                        <a:t> </a:t>
                      </a:r>
                      <a:r>
                        <a:rPr lang="en-US" sz="1000">
                          <a:effectLst/>
                          <a:latin typeface="Times New Roman"/>
                          <a:ea typeface="Times New Roman"/>
                          <a:cs typeface="Times New Roman"/>
                        </a:rPr>
                        <a:t>less</a:t>
                      </a:r>
                      <a:r>
                        <a:rPr lang="en-US" sz="1000" spc="-5">
                          <a:effectLst/>
                          <a:latin typeface="Times New Roman"/>
                          <a:ea typeface="Times New Roman"/>
                          <a:cs typeface="Times New Roman"/>
                        </a:rPr>
                        <a:t> </a:t>
                      </a:r>
                      <a:r>
                        <a:rPr lang="en-US" sz="1000">
                          <a:effectLst/>
                          <a:latin typeface="Times New Roman"/>
                          <a:ea typeface="Times New Roman"/>
                          <a:cs typeface="Times New Roman"/>
                        </a:rPr>
                        <a:t>using ice</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slurry!</a:t>
                      </a:r>
                      <a:r>
                        <a:rPr lang="en-US" sz="1000">
                          <a:effectLst/>
                          <a:latin typeface="Times New Roman"/>
                          <a:ea typeface="Times New Roman"/>
                          <a:cs typeface="Times New Roman"/>
                        </a:rPr>
                        <a:t> Take</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shell</a:t>
                      </a:r>
                      <a:r>
                        <a:rPr lang="en-US" sz="1000" spc="15">
                          <a:effectLst/>
                          <a:latin typeface="Times New Roman"/>
                          <a:ea typeface="Times New Roman"/>
                          <a:cs typeface="Times New Roman"/>
                        </a:rPr>
                        <a:t> </a:t>
                      </a:r>
                      <a:r>
                        <a:rPr lang="en-US" sz="1000">
                          <a:effectLst/>
                          <a:latin typeface="Times New Roman"/>
                          <a:ea typeface="Times New Roman"/>
                          <a:cs typeface="Times New Roman"/>
                        </a:rPr>
                        <a:t>&amp;</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5">
                          <a:effectLst/>
                          <a:latin typeface="Times New Roman"/>
                          <a:ea typeface="Times New Roman"/>
                          <a:cs typeface="Times New Roman"/>
                        </a:rPr>
                        <a:t> </a:t>
                      </a:r>
                      <a:r>
                        <a:rPr lang="en-US" sz="1000">
                          <a:effectLst/>
                          <a:latin typeface="Times New Roman"/>
                          <a:ea typeface="Times New Roman"/>
                          <a:cs typeface="Times New Roman"/>
                        </a:rPr>
                        <a:t>temps after</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slurry.</a:t>
                      </a:r>
                      <a:r>
                        <a:rPr lang="en-US" sz="1000" spc="10">
                          <a:effectLst/>
                          <a:latin typeface="Times New Roman"/>
                          <a:ea typeface="Times New Roman"/>
                          <a:cs typeface="Times New Roman"/>
                        </a:rPr>
                        <a:t> </a:t>
                      </a:r>
                      <a:r>
                        <a:rPr lang="en-US" sz="1000">
                          <a:effectLst/>
                          <a:latin typeface="Times New Roman"/>
                          <a:ea typeface="Times New Roman"/>
                          <a:cs typeface="Times New Roman"/>
                        </a:rPr>
                        <a:t>Place</a:t>
                      </a:r>
                      <a:r>
                        <a:rPr lang="en-US" sz="1000" spc="10">
                          <a:effectLst/>
                          <a:latin typeface="Times New Roman"/>
                          <a:ea typeface="Times New Roman"/>
                          <a:cs typeface="Times New Roman"/>
                        </a:rPr>
                        <a:t> </a:t>
                      </a:r>
                      <a:r>
                        <a:rPr lang="en-US" sz="1000">
                          <a:effectLst/>
                          <a:latin typeface="Times New Roman"/>
                          <a:ea typeface="Times New Roman"/>
                          <a:cs typeface="Times New Roman"/>
                        </a:rPr>
                        <a:t>on</a:t>
                      </a:r>
                      <a:r>
                        <a:rPr lang="en-US" sz="1000" spc="330">
                          <a:effectLst/>
                          <a:latin typeface="Times New Roman"/>
                          <a:ea typeface="Times New Roman"/>
                          <a:cs typeface="Times New Roman"/>
                        </a:rPr>
                        <a:t> </a:t>
                      </a:r>
                      <a:r>
                        <a:rPr lang="en-US" sz="1000">
                          <a:effectLst/>
                          <a:latin typeface="Times New Roman"/>
                          <a:ea typeface="Times New Roman"/>
                          <a:cs typeface="Times New Roman"/>
                        </a:rPr>
                        <a:t>ice</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after</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slurry.</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Lab</a:t>
                      </a:r>
                      <a:r>
                        <a:rPr lang="en-US" sz="1000" spc="-20">
                          <a:effectLst/>
                          <a:latin typeface="Times New Roman"/>
                          <a:ea typeface="Times New Roman"/>
                          <a:cs typeface="Times New Roman"/>
                        </a:rPr>
                        <a:t> </a:t>
                      </a:r>
                      <a:r>
                        <a:rPr lang="en-US" sz="1000">
                          <a:effectLst/>
                          <a:latin typeface="Times New Roman"/>
                          <a:ea typeface="Times New Roman"/>
                          <a:cs typeface="Times New Roman"/>
                        </a:rPr>
                        <a:t>processes</a:t>
                      </a:r>
                      <a:r>
                        <a:rPr lang="en-US" sz="1000" spc="-15">
                          <a:effectLst/>
                          <a:latin typeface="Times New Roman"/>
                          <a:ea typeface="Times New Roman"/>
                          <a:cs typeface="Times New Roman"/>
                        </a:rPr>
                        <a:t> </a:t>
                      </a:r>
                      <a:r>
                        <a:rPr lang="en-US" sz="1000">
                          <a:effectLst/>
                          <a:latin typeface="Times New Roman"/>
                          <a:ea typeface="Times New Roman"/>
                          <a:cs typeface="Times New Roman"/>
                        </a:rPr>
                        <a:t>on</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arrival.</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915">
                <a:tc>
                  <a:txBody>
                    <a:bodyPr/>
                    <a:lstStyle/>
                    <a:p>
                      <a:pPr marL="66675" marR="0" algn="ctr">
                        <a:lnSpc>
                          <a:spcPts val="1145"/>
                        </a:lnSpc>
                        <a:spcBef>
                          <a:spcPts val="0"/>
                        </a:spcBef>
                        <a:spcAft>
                          <a:spcPts val="0"/>
                        </a:spcAft>
                      </a:pPr>
                      <a:r>
                        <a:rPr lang="en-US" sz="1000" b="1">
                          <a:effectLst/>
                          <a:latin typeface="Times New Roman"/>
                          <a:ea typeface="Calibri"/>
                          <a:cs typeface="Times New Roman"/>
                        </a:rPr>
                        <a:t>O</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4770" algn="just">
                        <a:spcBef>
                          <a:spcPts val="0"/>
                        </a:spcBef>
                        <a:spcAft>
                          <a:spcPts val="0"/>
                        </a:spcAft>
                      </a:pPr>
                      <a:r>
                        <a:rPr lang="en-US" sz="1000">
                          <a:effectLst/>
                          <a:latin typeface="Times New Roman"/>
                          <a:ea typeface="Times New Roman"/>
                          <a:cs typeface="Times New Roman"/>
                        </a:rPr>
                        <a:t>1</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hour</a:t>
                      </a:r>
                      <a:r>
                        <a:rPr lang="en-US" sz="1000" spc="45">
                          <a:effectLst/>
                          <a:latin typeface="Times New Roman"/>
                          <a:ea typeface="Times New Roman"/>
                          <a:cs typeface="Times New Roman"/>
                        </a:rPr>
                        <a:t> </a:t>
                      </a:r>
                      <a:r>
                        <a:rPr lang="en-US" sz="1000">
                          <a:effectLst/>
                          <a:latin typeface="Times New Roman"/>
                          <a:ea typeface="Times New Roman"/>
                          <a:cs typeface="Times New Roman"/>
                        </a:rPr>
                        <a:t>from</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harvest</a:t>
                      </a:r>
                      <a:r>
                        <a:rPr lang="en-US" sz="1000" spc="30">
                          <a:effectLst/>
                          <a:latin typeface="Times New Roman"/>
                          <a:ea typeface="Times New Roman"/>
                          <a:cs typeface="Times New Roman"/>
                        </a:rPr>
                        <a:t> </a:t>
                      </a:r>
                      <a:r>
                        <a:rPr lang="en-US" sz="1000">
                          <a:effectLst/>
                          <a:latin typeface="Times New Roman"/>
                          <a:ea typeface="Times New Roman"/>
                          <a:cs typeface="Times New Roman"/>
                        </a:rPr>
                        <a:t>of</a:t>
                      </a:r>
                      <a:r>
                        <a:rPr lang="en-US" sz="1000" spc="25">
                          <a:effectLst/>
                          <a:latin typeface="Times New Roman"/>
                          <a:ea typeface="Times New Roman"/>
                          <a:cs typeface="Times New Roman"/>
                        </a:rPr>
                        <a:t> </a:t>
                      </a:r>
                      <a:r>
                        <a:rPr lang="en-US" sz="1000">
                          <a:effectLst/>
                          <a:latin typeface="Times New Roman"/>
                          <a:ea typeface="Times New Roman"/>
                          <a:cs typeface="Times New Roman"/>
                        </a:rPr>
                        <a:t>15</a:t>
                      </a:r>
                      <a:r>
                        <a:rPr lang="en-US" sz="1000" spc="60">
                          <a:effectLst/>
                          <a:latin typeface="Times New Roman"/>
                          <a:ea typeface="Times New Roman"/>
                          <a:cs typeface="Times New Roman"/>
                        </a:rPr>
                        <a:t> </a:t>
                      </a:r>
                      <a:r>
                        <a:rPr lang="en-US" sz="1000">
                          <a:effectLst/>
                          <a:latin typeface="Times New Roman"/>
                          <a:ea typeface="Times New Roman"/>
                          <a:cs typeface="Times New Roman"/>
                        </a:rPr>
                        <a:t>–</a:t>
                      </a:r>
                      <a:r>
                        <a:rPr lang="en-US" sz="1000" spc="40">
                          <a:effectLst/>
                          <a:latin typeface="Times New Roman"/>
                          <a:ea typeface="Times New Roman"/>
                          <a:cs typeface="Times New Roman"/>
                        </a:rPr>
                        <a:t> </a:t>
                      </a:r>
                      <a:r>
                        <a:rPr lang="en-US" sz="1000">
                          <a:effectLst/>
                          <a:latin typeface="Times New Roman"/>
                          <a:ea typeface="Times New Roman"/>
                          <a:cs typeface="Times New Roman"/>
                        </a:rPr>
                        <a:t>20</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oysters</a:t>
                      </a:r>
                      <a:r>
                        <a:rPr lang="en-US" sz="1000" spc="30">
                          <a:effectLst/>
                          <a:latin typeface="Times New Roman"/>
                          <a:ea typeface="Times New Roman"/>
                          <a:cs typeface="Times New Roman"/>
                        </a:rPr>
                        <a:t> </a:t>
                      </a:r>
                      <a:r>
                        <a:rPr lang="en-US" sz="1000">
                          <a:effectLst/>
                          <a:latin typeface="Times New Roman"/>
                          <a:ea typeface="Times New Roman"/>
                          <a:cs typeface="Times New Roman"/>
                        </a:rPr>
                        <a:t>to</a:t>
                      </a:r>
                      <a:r>
                        <a:rPr lang="en-US" sz="1000" spc="45">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30">
                          <a:effectLst/>
                          <a:latin typeface="Times New Roman"/>
                          <a:ea typeface="Times New Roman"/>
                          <a:cs typeface="Times New Roman"/>
                        </a:rPr>
                        <a:t> </a:t>
                      </a:r>
                      <a:r>
                        <a:rPr lang="en-US" sz="1000">
                          <a:effectLst/>
                          <a:latin typeface="Times New Roman"/>
                          <a:ea typeface="Times New Roman"/>
                          <a:cs typeface="Times New Roman"/>
                        </a:rPr>
                        <a:t>temperature</a:t>
                      </a:r>
                      <a:r>
                        <a:rPr lang="en-US" sz="1000" spc="45">
                          <a:effectLst/>
                          <a:latin typeface="Times New Roman"/>
                          <a:ea typeface="Times New Roman"/>
                          <a:cs typeface="Times New Roman"/>
                        </a:rPr>
                        <a:t> </a:t>
                      </a:r>
                      <a:r>
                        <a:rPr lang="en-US" sz="1000">
                          <a:effectLst/>
                          <a:latin typeface="Times New Roman"/>
                          <a:ea typeface="Times New Roman"/>
                          <a:cs typeface="Times New Roman"/>
                        </a:rPr>
                        <a:t>of</a:t>
                      </a:r>
                      <a:r>
                        <a:rPr lang="en-US" sz="1000" spc="25">
                          <a:effectLst/>
                          <a:latin typeface="Times New Roman"/>
                          <a:ea typeface="Times New Roman"/>
                          <a:cs typeface="Times New Roman"/>
                        </a:rPr>
                        <a:t> </a:t>
                      </a:r>
                      <a:r>
                        <a:rPr lang="en-US" sz="1000">
                          <a:effectLst/>
                          <a:latin typeface="Times New Roman"/>
                          <a:ea typeface="Times New Roman"/>
                          <a:cs typeface="Times New Roman"/>
                        </a:rPr>
                        <a:t>10°C</a:t>
                      </a:r>
                      <a:r>
                        <a:rPr lang="en-US" sz="1000" spc="25">
                          <a:effectLst/>
                          <a:latin typeface="Times New Roman"/>
                          <a:ea typeface="Times New Roman"/>
                          <a:cs typeface="Times New Roman"/>
                        </a:rPr>
                        <a:t> </a:t>
                      </a:r>
                      <a:r>
                        <a:rPr lang="en-US" sz="1000">
                          <a:effectLst/>
                          <a:latin typeface="Times New Roman"/>
                          <a:ea typeface="Times New Roman"/>
                          <a:cs typeface="Times New Roman"/>
                        </a:rPr>
                        <a:t>or</a:t>
                      </a:r>
                      <a:r>
                        <a:rPr lang="en-US" sz="1000" spc="35">
                          <a:effectLst/>
                          <a:latin typeface="Times New Roman"/>
                          <a:ea typeface="Times New Roman"/>
                          <a:cs typeface="Times New Roman"/>
                        </a:rPr>
                        <a:t> </a:t>
                      </a:r>
                      <a:r>
                        <a:rPr lang="en-US" sz="1000">
                          <a:effectLst/>
                          <a:latin typeface="Times New Roman"/>
                          <a:ea typeface="Times New Roman"/>
                          <a:cs typeface="Times New Roman"/>
                        </a:rPr>
                        <a:t>50°</a:t>
                      </a:r>
                      <a:r>
                        <a:rPr lang="en-US" sz="1000" spc="60">
                          <a:effectLst/>
                          <a:latin typeface="Times New Roman"/>
                          <a:ea typeface="Times New Roman"/>
                          <a:cs typeface="Times New Roman"/>
                        </a:rPr>
                        <a:t> </a:t>
                      </a:r>
                      <a:r>
                        <a:rPr lang="en-US" sz="1000">
                          <a:effectLst/>
                          <a:latin typeface="Times New Roman"/>
                          <a:ea typeface="Times New Roman"/>
                          <a:cs typeface="Times New Roman"/>
                        </a:rPr>
                        <a:t>F</a:t>
                      </a:r>
                      <a:r>
                        <a:rPr lang="en-US" sz="1000" spc="30">
                          <a:effectLst/>
                          <a:latin typeface="Times New Roman"/>
                          <a:ea typeface="Times New Roman"/>
                          <a:cs typeface="Times New Roman"/>
                        </a:rPr>
                        <a:t> </a:t>
                      </a:r>
                      <a:r>
                        <a:rPr lang="en-US" sz="1000">
                          <a:effectLst/>
                          <a:latin typeface="Times New Roman"/>
                          <a:ea typeface="Times New Roman"/>
                          <a:cs typeface="Times New Roman"/>
                        </a:rPr>
                        <a:t>or</a:t>
                      </a:r>
                      <a:r>
                        <a:rPr lang="en-US" sz="1000" spc="35">
                          <a:effectLst/>
                          <a:latin typeface="Times New Roman"/>
                          <a:ea typeface="Times New Roman"/>
                          <a:cs typeface="Times New Roman"/>
                        </a:rPr>
                        <a:t> </a:t>
                      </a:r>
                      <a:r>
                        <a:rPr lang="en-US" sz="1000">
                          <a:effectLst/>
                          <a:latin typeface="Times New Roman"/>
                          <a:ea typeface="Times New Roman"/>
                          <a:cs typeface="Times New Roman"/>
                        </a:rPr>
                        <a:t>less</a:t>
                      </a:r>
                      <a:r>
                        <a:rPr lang="en-US" sz="1000" spc="40">
                          <a:effectLst/>
                          <a:latin typeface="Times New Roman"/>
                          <a:ea typeface="Times New Roman"/>
                          <a:cs typeface="Times New Roman"/>
                        </a:rPr>
                        <a:t> </a:t>
                      </a:r>
                      <a:r>
                        <a:rPr lang="en-US" sz="1000">
                          <a:effectLst/>
                          <a:latin typeface="Times New Roman"/>
                          <a:ea typeface="Times New Roman"/>
                          <a:cs typeface="Times New Roman"/>
                        </a:rPr>
                        <a:t>using</a:t>
                      </a:r>
                      <a:r>
                        <a:rPr lang="en-US" sz="1000" spc="25">
                          <a:effectLst/>
                          <a:latin typeface="Times New Roman"/>
                          <a:ea typeface="Times New Roman"/>
                          <a:cs typeface="Times New Roman"/>
                        </a:rPr>
                        <a:t> </a:t>
                      </a:r>
                      <a:r>
                        <a:rPr lang="en-US" sz="1000">
                          <a:effectLst/>
                          <a:latin typeface="Times New Roman"/>
                          <a:ea typeface="Times New Roman"/>
                          <a:cs typeface="Times New Roman"/>
                        </a:rPr>
                        <a:t>ice</a:t>
                      </a:r>
                      <a:r>
                        <a:rPr lang="en-US" sz="1000" spc="45">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280">
                          <a:effectLst/>
                          <a:latin typeface="Times New Roman"/>
                          <a:ea typeface="Times New Roman"/>
                          <a:cs typeface="Times New Roman"/>
                        </a:rPr>
                        <a:t> </a:t>
                      </a:r>
                      <a:r>
                        <a:rPr lang="en-US" sz="1000">
                          <a:effectLst/>
                          <a:latin typeface="Times New Roman"/>
                          <a:ea typeface="Times New Roman"/>
                          <a:cs typeface="Times New Roman"/>
                        </a:rPr>
                        <a:t>(50</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min</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on</a:t>
                      </a:r>
                      <a:r>
                        <a:rPr lang="en-US" sz="1000" spc="25">
                          <a:effectLst/>
                          <a:latin typeface="Times New Roman"/>
                          <a:ea typeface="Times New Roman"/>
                          <a:cs typeface="Times New Roman"/>
                        </a:rPr>
                        <a:t> </a:t>
                      </a:r>
                      <a:r>
                        <a:rPr lang="en-US" sz="1000">
                          <a:effectLst/>
                          <a:latin typeface="Times New Roman"/>
                          <a:ea typeface="Times New Roman"/>
                          <a:cs typeface="Times New Roman"/>
                        </a:rPr>
                        <a:t>deck</a:t>
                      </a:r>
                      <a:r>
                        <a:rPr lang="en-US" sz="1000" spc="30">
                          <a:effectLst/>
                          <a:latin typeface="Times New Roman"/>
                          <a:ea typeface="Times New Roman"/>
                          <a:cs typeface="Times New Roman"/>
                        </a:rPr>
                        <a:t> </a:t>
                      </a:r>
                      <a:r>
                        <a:rPr lang="en-US" sz="1000">
                          <a:effectLst/>
                          <a:latin typeface="Times New Roman"/>
                          <a:ea typeface="Times New Roman"/>
                          <a:cs typeface="Times New Roman"/>
                        </a:rPr>
                        <a:t>in</a:t>
                      </a:r>
                      <a:r>
                        <a:rPr lang="en-US" sz="1000" spc="35">
                          <a:effectLst/>
                          <a:latin typeface="Times New Roman"/>
                          <a:ea typeface="Times New Roman"/>
                          <a:cs typeface="Times New Roman"/>
                        </a:rPr>
                        <a:t> </a:t>
                      </a:r>
                      <a:r>
                        <a:rPr lang="en-US" sz="1000">
                          <a:effectLst/>
                          <a:latin typeface="Times New Roman"/>
                          <a:ea typeface="Times New Roman"/>
                          <a:cs typeface="Times New Roman"/>
                        </a:rPr>
                        <a:t>shade</a:t>
                      </a:r>
                      <a:r>
                        <a:rPr lang="en-US" sz="1000" spc="30">
                          <a:effectLst/>
                          <a:latin typeface="Times New Roman"/>
                          <a:ea typeface="Times New Roman"/>
                          <a:cs typeface="Times New Roman"/>
                        </a:rPr>
                        <a:t> </a:t>
                      </a:r>
                      <a:r>
                        <a:rPr lang="en-US" sz="1000">
                          <a:effectLst/>
                          <a:latin typeface="Times New Roman"/>
                          <a:ea typeface="Times New Roman"/>
                          <a:cs typeface="Times New Roman"/>
                        </a:rPr>
                        <a:t>then</a:t>
                      </a:r>
                      <a:r>
                        <a:rPr lang="en-US" sz="1000" spc="25">
                          <a:effectLst/>
                          <a:latin typeface="Times New Roman"/>
                          <a:ea typeface="Times New Roman"/>
                          <a:cs typeface="Times New Roman"/>
                        </a:rPr>
                        <a:t> </a:t>
                      </a:r>
                      <a:r>
                        <a:rPr lang="en-US" sz="1000">
                          <a:effectLst/>
                          <a:latin typeface="Times New Roman"/>
                          <a:ea typeface="Times New Roman"/>
                          <a:cs typeface="Times New Roman"/>
                        </a:rPr>
                        <a:t>into</a:t>
                      </a:r>
                      <a:r>
                        <a:rPr lang="en-US" sz="1000" spc="30">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for</a:t>
                      </a:r>
                      <a:r>
                        <a:rPr lang="en-US" sz="1000" spc="30">
                          <a:effectLst/>
                          <a:latin typeface="Times New Roman"/>
                          <a:ea typeface="Times New Roman"/>
                          <a:cs typeface="Times New Roman"/>
                        </a:rPr>
                        <a:t> </a:t>
                      </a:r>
                      <a:r>
                        <a:rPr lang="en-US" sz="1000">
                          <a:effectLst/>
                          <a:latin typeface="Times New Roman"/>
                          <a:ea typeface="Times New Roman"/>
                          <a:cs typeface="Times New Roman"/>
                        </a:rPr>
                        <a:t>10</a:t>
                      </a:r>
                      <a:r>
                        <a:rPr lang="en-US" sz="1000" spc="45">
                          <a:effectLst/>
                          <a:latin typeface="Times New Roman"/>
                          <a:ea typeface="Times New Roman"/>
                          <a:cs typeface="Times New Roman"/>
                        </a:rPr>
                        <a:t> </a:t>
                      </a:r>
                      <a:r>
                        <a:rPr lang="en-US" sz="1000" spc="-5">
                          <a:effectLst/>
                          <a:latin typeface="Times New Roman"/>
                          <a:ea typeface="Times New Roman"/>
                          <a:cs typeface="Times New Roman"/>
                        </a:rPr>
                        <a:t>minutes</a:t>
                      </a:r>
                      <a:r>
                        <a:rPr lang="en-US" sz="1000" spc="40">
                          <a:effectLst/>
                          <a:latin typeface="Times New Roman"/>
                          <a:ea typeface="Times New Roman"/>
                          <a:cs typeface="Times New Roman"/>
                        </a:rPr>
                        <a:t> </a:t>
                      </a:r>
                      <a:r>
                        <a:rPr lang="en-US" sz="1000">
                          <a:effectLst/>
                          <a:latin typeface="Times New Roman"/>
                          <a:ea typeface="Times New Roman"/>
                          <a:cs typeface="Times New Roman"/>
                        </a:rPr>
                        <a:t>rapid</a:t>
                      </a:r>
                      <a:r>
                        <a:rPr lang="en-US" sz="1000" spc="30">
                          <a:effectLst/>
                          <a:latin typeface="Times New Roman"/>
                          <a:ea typeface="Times New Roman"/>
                          <a:cs typeface="Times New Roman"/>
                        </a:rPr>
                        <a:t> </a:t>
                      </a:r>
                      <a:r>
                        <a:rPr lang="en-US" sz="1000">
                          <a:effectLst/>
                          <a:latin typeface="Times New Roman"/>
                          <a:ea typeface="Times New Roman"/>
                          <a:cs typeface="Times New Roman"/>
                        </a:rPr>
                        <a:t>cooling)!</a:t>
                      </a:r>
                      <a:r>
                        <a:rPr lang="en-US" sz="1000" spc="25">
                          <a:effectLst/>
                          <a:latin typeface="Times New Roman"/>
                          <a:ea typeface="Times New Roman"/>
                          <a:cs typeface="Times New Roman"/>
                        </a:rPr>
                        <a:t> </a:t>
                      </a:r>
                      <a:r>
                        <a:rPr lang="en-US" sz="1000">
                          <a:effectLst/>
                          <a:latin typeface="Times New Roman"/>
                          <a:ea typeface="Times New Roman"/>
                          <a:cs typeface="Times New Roman"/>
                        </a:rPr>
                        <a:t>Take</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shell</a:t>
                      </a:r>
                      <a:r>
                        <a:rPr lang="en-US" sz="1000" spc="25">
                          <a:effectLst/>
                          <a:latin typeface="Times New Roman"/>
                          <a:ea typeface="Times New Roman"/>
                          <a:cs typeface="Times New Roman"/>
                        </a:rPr>
                        <a:t> </a:t>
                      </a:r>
                      <a:r>
                        <a:rPr lang="en-US" sz="1000">
                          <a:effectLst/>
                          <a:latin typeface="Times New Roman"/>
                          <a:ea typeface="Times New Roman"/>
                          <a:cs typeface="Times New Roman"/>
                        </a:rPr>
                        <a:t>and</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25">
                          <a:effectLst/>
                          <a:latin typeface="Times New Roman"/>
                          <a:ea typeface="Times New Roman"/>
                          <a:cs typeface="Times New Roman"/>
                        </a:rPr>
                        <a:t> </a:t>
                      </a:r>
                      <a:r>
                        <a:rPr lang="en-US" sz="1000">
                          <a:effectLst/>
                          <a:latin typeface="Times New Roman"/>
                          <a:ea typeface="Times New Roman"/>
                          <a:cs typeface="Times New Roman"/>
                        </a:rPr>
                        <a:t>temps.</a:t>
                      </a:r>
                      <a:r>
                        <a:rPr lang="en-US" sz="1000" spc="320">
                          <a:effectLst/>
                          <a:latin typeface="Times New Roman"/>
                          <a:ea typeface="Times New Roman"/>
                          <a:cs typeface="Times New Roman"/>
                        </a:rPr>
                        <a:t> </a:t>
                      </a:r>
                      <a:r>
                        <a:rPr lang="en-US" sz="1000" spc="-5">
                          <a:effectLst/>
                          <a:latin typeface="Times New Roman"/>
                          <a:ea typeface="Times New Roman"/>
                          <a:cs typeface="Times New Roman"/>
                        </a:rPr>
                        <a:t>after</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slurry.</a:t>
                      </a:r>
                      <a:r>
                        <a:rPr lang="en-US" sz="1000" spc="-20">
                          <a:effectLst/>
                          <a:latin typeface="Times New Roman"/>
                          <a:ea typeface="Times New Roman"/>
                          <a:cs typeface="Times New Roman"/>
                        </a:rPr>
                        <a:t> </a:t>
                      </a:r>
                      <a:r>
                        <a:rPr lang="en-US" sz="1000">
                          <a:effectLst/>
                          <a:latin typeface="Times New Roman"/>
                          <a:ea typeface="Times New Roman"/>
                          <a:cs typeface="Times New Roman"/>
                        </a:rPr>
                        <a:t>Place</a:t>
                      </a:r>
                      <a:r>
                        <a:rPr lang="en-US" sz="1000" spc="-25">
                          <a:effectLst/>
                          <a:latin typeface="Times New Roman"/>
                          <a:ea typeface="Times New Roman"/>
                          <a:cs typeface="Times New Roman"/>
                        </a:rPr>
                        <a:t> </a:t>
                      </a:r>
                      <a:r>
                        <a:rPr lang="en-US" sz="1000">
                          <a:effectLst/>
                          <a:latin typeface="Times New Roman"/>
                          <a:ea typeface="Times New Roman"/>
                          <a:cs typeface="Times New Roman"/>
                        </a:rPr>
                        <a:t>on</a:t>
                      </a:r>
                      <a:r>
                        <a:rPr lang="en-US" sz="1000" spc="-25">
                          <a:effectLst/>
                          <a:latin typeface="Times New Roman"/>
                          <a:ea typeface="Times New Roman"/>
                          <a:cs typeface="Times New Roman"/>
                        </a:rPr>
                        <a:t> </a:t>
                      </a:r>
                      <a:r>
                        <a:rPr lang="en-US" sz="1000">
                          <a:effectLst/>
                          <a:latin typeface="Times New Roman"/>
                          <a:ea typeface="Times New Roman"/>
                          <a:cs typeface="Times New Roman"/>
                        </a:rPr>
                        <a:t>ice</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after slurry.</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Lab</a:t>
                      </a:r>
                      <a:r>
                        <a:rPr lang="en-US" sz="1000" spc="-20">
                          <a:effectLst/>
                          <a:latin typeface="Times New Roman"/>
                          <a:ea typeface="Times New Roman"/>
                          <a:cs typeface="Times New Roman"/>
                        </a:rPr>
                        <a:t> </a:t>
                      </a:r>
                      <a:r>
                        <a:rPr lang="en-US" sz="1000">
                          <a:effectLst/>
                          <a:latin typeface="Times New Roman"/>
                          <a:ea typeface="Times New Roman"/>
                          <a:cs typeface="Times New Roman"/>
                        </a:rPr>
                        <a:t>processes</a:t>
                      </a:r>
                      <a:r>
                        <a:rPr lang="en-US" sz="1000" spc="-25">
                          <a:effectLst/>
                          <a:latin typeface="Times New Roman"/>
                          <a:ea typeface="Times New Roman"/>
                          <a:cs typeface="Times New Roman"/>
                        </a:rPr>
                        <a:t> </a:t>
                      </a:r>
                      <a:r>
                        <a:rPr lang="en-US" sz="1000">
                          <a:effectLst/>
                          <a:latin typeface="Times New Roman"/>
                          <a:ea typeface="Times New Roman"/>
                          <a:cs typeface="Times New Roman"/>
                        </a:rPr>
                        <a:t>on</a:t>
                      </a:r>
                      <a:r>
                        <a:rPr lang="en-US" sz="1000" spc="-25">
                          <a:effectLst/>
                          <a:latin typeface="Times New Roman"/>
                          <a:ea typeface="Times New Roman"/>
                          <a:cs typeface="Times New Roman"/>
                        </a:rPr>
                        <a:t> </a:t>
                      </a:r>
                      <a:r>
                        <a:rPr lang="en-US" sz="1000">
                          <a:effectLst/>
                          <a:latin typeface="Times New Roman"/>
                          <a:ea typeface="Times New Roman"/>
                          <a:cs typeface="Times New Roman"/>
                        </a:rPr>
                        <a:t>arrival.</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650">
                <a:tc>
                  <a:txBody>
                    <a:bodyPr/>
                    <a:lstStyle/>
                    <a:p>
                      <a:pPr marL="66675" marR="0" algn="ctr">
                        <a:lnSpc>
                          <a:spcPts val="1145"/>
                        </a:lnSpc>
                        <a:spcBef>
                          <a:spcPts val="0"/>
                        </a:spcBef>
                        <a:spcAft>
                          <a:spcPts val="0"/>
                        </a:spcAft>
                      </a:pPr>
                      <a:r>
                        <a:rPr lang="en-US" sz="1000" b="1">
                          <a:effectLst/>
                          <a:latin typeface="Times New Roman"/>
                          <a:ea typeface="Calibri"/>
                          <a:cs typeface="Times New Roman"/>
                        </a:rPr>
                        <a:t>P</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4135" algn="just">
                        <a:spcBef>
                          <a:spcPts val="0"/>
                        </a:spcBef>
                        <a:spcAft>
                          <a:spcPts val="0"/>
                        </a:spcAft>
                      </a:pPr>
                      <a:r>
                        <a:rPr lang="en-US" sz="1000">
                          <a:effectLst/>
                          <a:latin typeface="Times New Roman"/>
                          <a:ea typeface="Times New Roman"/>
                          <a:cs typeface="Times New Roman"/>
                        </a:rPr>
                        <a:t>3</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hours</a:t>
                      </a:r>
                      <a:r>
                        <a:rPr lang="en-US" sz="1000" spc="15">
                          <a:effectLst/>
                          <a:latin typeface="Times New Roman"/>
                          <a:ea typeface="Times New Roman"/>
                          <a:cs typeface="Times New Roman"/>
                        </a:rPr>
                        <a:t> </a:t>
                      </a:r>
                      <a:r>
                        <a:rPr lang="en-US" sz="1000">
                          <a:effectLst/>
                          <a:latin typeface="Times New Roman"/>
                          <a:ea typeface="Times New Roman"/>
                          <a:cs typeface="Times New Roman"/>
                        </a:rPr>
                        <a:t>from </a:t>
                      </a:r>
                      <a:r>
                        <a:rPr lang="en-US" sz="1000" spc="-5">
                          <a:effectLst/>
                          <a:latin typeface="Times New Roman"/>
                          <a:ea typeface="Times New Roman"/>
                          <a:cs typeface="Times New Roman"/>
                        </a:rPr>
                        <a:t>harvest</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of</a:t>
                      </a:r>
                      <a:r>
                        <a:rPr lang="en-US" sz="1000" spc="10">
                          <a:effectLst/>
                          <a:latin typeface="Times New Roman"/>
                          <a:ea typeface="Times New Roman"/>
                          <a:cs typeface="Times New Roman"/>
                        </a:rPr>
                        <a:t> </a:t>
                      </a:r>
                      <a:r>
                        <a:rPr lang="en-US" sz="1000">
                          <a:effectLst/>
                          <a:latin typeface="Times New Roman"/>
                          <a:ea typeface="Times New Roman"/>
                          <a:cs typeface="Times New Roman"/>
                        </a:rPr>
                        <a:t>15</a:t>
                      </a:r>
                      <a:r>
                        <a:rPr lang="en-US" sz="1000" spc="45">
                          <a:effectLst/>
                          <a:latin typeface="Times New Roman"/>
                          <a:ea typeface="Times New Roman"/>
                          <a:cs typeface="Times New Roman"/>
                        </a:rPr>
                        <a:t> </a:t>
                      </a:r>
                      <a:r>
                        <a:rPr lang="en-US" sz="1000">
                          <a:effectLst/>
                          <a:latin typeface="Times New Roman"/>
                          <a:ea typeface="Times New Roman"/>
                          <a:cs typeface="Times New Roman"/>
                        </a:rPr>
                        <a:t>–</a:t>
                      </a:r>
                      <a:r>
                        <a:rPr lang="en-US" sz="1000" spc="5">
                          <a:effectLst/>
                          <a:latin typeface="Times New Roman"/>
                          <a:ea typeface="Times New Roman"/>
                          <a:cs typeface="Times New Roman"/>
                        </a:rPr>
                        <a:t> </a:t>
                      </a:r>
                      <a:r>
                        <a:rPr lang="en-US" sz="1000">
                          <a:effectLst/>
                          <a:latin typeface="Times New Roman"/>
                          <a:ea typeface="Times New Roman"/>
                          <a:cs typeface="Times New Roman"/>
                        </a:rPr>
                        <a:t>20</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oysters</a:t>
                      </a:r>
                      <a:r>
                        <a:rPr lang="en-US" sz="1000" spc="15">
                          <a:effectLst/>
                          <a:latin typeface="Times New Roman"/>
                          <a:ea typeface="Times New Roman"/>
                          <a:cs typeface="Times New Roman"/>
                        </a:rPr>
                        <a:t> </a:t>
                      </a:r>
                      <a:r>
                        <a:rPr lang="en-US" sz="1000">
                          <a:effectLst/>
                          <a:latin typeface="Times New Roman"/>
                          <a:ea typeface="Times New Roman"/>
                          <a:cs typeface="Times New Roman"/>
                        </a:rPr>
                        <a:t>to</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20">
                          <a:effectLst/>
                          <a:latin typeface="Times New Roman"/>
                          <a:ea typeface="Times New Roman"/>
                          <a:cs typeface="Times New Roman"/>
                        </a:rPr>
                        <a:t> </a:t>
                      </a:r>
                      <a:r>
                        <a:rPr lang="en-US" sz="1000">
                          <a:effectLst/>
                          <a:latin typeface="Times New Roman"/>
                          <a:ea typeface="Times New Roman"/>
                          <a:cs typeface="Times New Roman"/>
                        </a:rPr>
                        <a:t>temperature</a:t>
                      </a:r>
                      <a:r>
                        <a:rPr lang="en-US" sz="1000" spc="20">
                          <a:effectLst/>
                          <a:latin typeface="Times New Roman"/>
                          <a:ea typeface="Times New Roman"/>
                          <a:cs typeface="Times New Roman"/>
                        </a:rPr>
                        <a:t> </a:t>
                      </a:r>
                      <a:r>
                        <a:rPr lang="en-US" sz="1000">
                          <a:effectLst/>
                          <a:latin typeface="Times New Roman"/>
                          <a:ea typeface="Times New Roman"/>
                          <a:cs typeface="Times New Roman"/>
                        </a:rPr>
                        <a:t>of</a:t>
                      </a:r>
                      <a:r>
                        <a:rPr lang="en-US" sz="1000" spc="10">
                          <a:effectLst/>
                          <a:latin typeface="Times New Roman"/>
                          <a:ea typeface="Times New Roman"/>
                          <a:cs typeface="Times New Roman"/>
                        </a:rPr>
                        <a:t> </a:t>
                      </a:r>
                      <a:r>
                        <a:rPr lang="en-US" sz="1000">
                          <a:effectLst/>
                          <a:latin typeface="Times New Roman"/>
                          <a:ea typeface="Times New Roman"/>
                          <a:cs typeface="Times New Roman"/>
                        </a:rPr>
                        <a:t>10°C</a:t>
                      </a:r>
                      <a:r>
                        <a:rPr lang="en-US" sz="1000" spc="10">
                          <a:effectLst/>
                          <a:latin typeface="Times New Roman"/>
                          <a:ea typeface="Times New Roman"/>
                          <a:cs typeface="Times New Roman"/>
                        </a:rPr>
                        <a:t> </a:t>
                      </a:r>
                      <a:r>
                        <a:rPr lang="en-US" sz="1000">
                          <a:effectLst/>
                          <a:latin typeface="Times New Roman"/>
                          <a:ea typeface="Times New Roman"/>
                          <a:cs typeface="Times New Roman"/>
                        </a:rPr>
                        <a:t>or</a:t>
                      </a:r>
                      <a:r>
                        <a:rPr lang="en-US" sz="1000" spc="10">
                          <a:effectLst/>
                          <a:latin typeface="Times New Roman"/>
                          <a:ea typeface="Times New Roman"/>
                          <a:cs typeface="Times New Roman"/>
                        </a:rPr>
                        <a:t> </a:t>
                      </a:r>
                      <a:r>
                        <a:rPr lang="en-US" sz="1000">
                          <a:effectLst/>
                          <a:latin typeface="Times New Roman"/>
                          <a:ea typeface="Times New Roman"/>
                          <a:cs typeface="Times New Roman"/>
                        </a:rPr>
                        <a:t>50°</a:t>
                      </a:r>
                      <a:r>
                        <a:rPr lang="en-US" sz="1000" spc="45">
                          <a:effectLst/>
                          <a:latin typeface="Times New Roman"/>
                          <a:ea typeface="Times New Roman"/>
                          <a:cs typeface="Times New Roman"/>
                        </a:rPr>
                        <a:t> </a:t>
                      </a:r>
                      <a:r>
                        <a:rPr lang="en-US" sz="1000">
                          <a:effectLst/>
                          <a:latin typeface="Times New Roman"/>
                          <a:ea typeface="Times New Roman"/>
                          <a:cs typeface="Times New Roman"/>
                        </a:rPr>
                        <a:t>F</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or</a:t>
                      </a:r>
                      <a:r>
                        <a:rPr lang="en-US" sz="1000" spc="25">
                          <a:effectLst/>
                          <a:latin typeface="Times New Roman"/>
                          <a:ea typeface="Times New Roman"/>
                          <a:cs typeface="Times New Roman"/>
                        </a:rPr>
                        <a:t> </a:t>
                      </a:r>
                      <a:r>
                        <a:rPr lang="en-US" sz="1000">
                          <a:effectLst/>
                          <a:latin typeface="Times New Roman"/>
                          <a:ea typeface="Times New Roman"/>
                          <a:cs typeface="Times New Roman"/>
                        </a:rPr>
                        <a:t>less</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using</a:t>
                      </a:r>
                      <a:r>
                        <a:rPr lang="en-US" sz="1000" spc="15">
                          <a:effectLst/>
                          <a:latin typeface="Times New Roman"/>
                          <a:ea typeface="Times New Roman"/>
                          <a:cs typeface="Times New Roman"/>
                        </a:rPr>
                        <a:t> </a:t>
                      </a:r>
                      <a:r>
                        <a:rPr lang="en-US" sz="1000">
                          <a:effectLst/>
                          <a:latin typeface="Times New Roman"/>
                          <a:ea typeface="Times New Roman"/>
                          <a:cs typeface="Times New Roman"/>
                        </a:rPr>
                        <a:t>ice</a:t>
                      </a:r>
                      <a:r>
                        <a:rPr lang="en-US" sz="1000" spc="20">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280">
                          <a:effectLst/>
                          <a:latin typeface="Times New Roman"/>
                          <a:ea typeface="Times New Roman"/>
                          <a:cs typeface="Times New Roman"/>
                        </a:rPr>
                        <a:t> </a:t>
                      </a:r>
                      <a:r>
                        <a:rPr lang="en-US" sz="1000">
                          <a:effectLst/>
                          <a:latin typeface="Times New Roman"/>
                          <a:ea typeface="Times New Roman"/>
                          <a:cs typeface="Times New Roman"/>
                        </a:rPr>
                        <a:t>(2</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hours</a:t>
                      </a:r>
                      <a:r>
                        <a:rPr lang="en-US" sz="1000" spc="25">
                          <a:effectLst/>
                          <a:latin typeface="Times New Roman"/>
                          <a:ea typeface="Times New Roman"/>
                          <a:cs typeface="Times New Roman"/>
                        </a:rPr>
                        <a:t> </a:t>
                      </a:r>
                      <a:r>
                        <a:rPr lang="en-US" sz="1000">
                          <a:effectLst/>
                          <a:latin typeface="Times New Roman"/>
                          <a:ea typeface="Times New Roman"/>
                          <a:cs typeface="Times New Roman"/>
                        </a:rPr>
                        <a:t>50</a:t>
                      </a:r>
                      <a:r>
                        <a:rPr lang="en-US" sz="1000" spc="50">
                          <a:effectLst/>
                          <a:latin typeface="Times New Roman"/>
                          <a:ea typeface="Times New Roman"/>
                          <a:cs typeface="Times New Roman"/>
                        </a:rPr>
                        <a:t> </a:t>
                      </a:r>
                      <a:r>
                        <a:rPr lang="en-US" sz="1000">
                          <a:effectLst/>
                          <a:latin typeface="Times New Roman"/>
                          <a:ea typeface="Times New Roman"/>
                          <a:cs typeface="Times New Roman"/>
                        </a:rPr>
                        <a:t>min</a:t>
                      </a:r>
                      <a:r>
                        <a:rPr lang="en-US" sz="1000" spc="20">
                          <a:effectLst/>
                          <a:latin typeface="Times New Roman"/>
                          <a:ea typeface="Times New Roman"/>
                          <a:cs typeface="Times New Roman"/>
                        </a:rPr>
                        <a:t> </a:t>
                      </a:r>
                      <a:r>
                        <a:rPr lang="en-US" sz="1000">
                          <a:effectLst/>
                          <a:latin typeface="Times New Roman"/>
                          <a:ea typeface="Times New Roman"/>
                          <a:cs typeface="Times New Roman"/>
                        </a:rPr>
                        <a:t>on</a:t>
                      </a:r>
                      <a:r>
                        <a:rPr lang="en-US" sz="1000" spc="35">
                          <a:effectLst/>
                          <a:latin typeface="Times New Roman"/>
                          <a:ea typeface="Times New Roman"/>
                          <a:cs typeface="Times New Roman"/>
                        </a:rPr>
                        <a:t> </a:t>
                      </a:r>
                      <a:r>
                        <a:rPr lang="en-US" sz="1000">
                          <a:effectLst/>
                          <a:latin typeface="Times New Roman"/>
                          <a:ea typeface="Times New Roman"/>
                          <a:cs typeface="Times New Roman"/>
                        </a:rPr>
                        <a:t>deck</a:t>
                      </a:r>
                      <a:r>
                        <a:rPr lang="en-US" sz="1000" spc="30">
                          <a:effectLst/>
                          <a:latin typeface="Times New Roman"/>
                          <a:ea typeface="Times New Roman"/>
                          <a:cs typeface="Times New Roman"/>
                        </a:rPr>
                        <a:t> </a:t>
                      </a:r>
                      <a:r>
                        <a:rPr lang="en-US" sz="1000">
                          <a:effectLst/>
                          <a:latin typeface="Times New Roman"/>
                          <a:ea typeface="Times New Roman"/>
                          <a:cs typeface="Times New Roman"/>
                        </a:rPr>
                        <a:t>in</a:t>
                      </a:r>
                      <a:r>
                        <a:rPr lang="en-US" sz="1000" spc="30">
                          <a:effectLst/>
                          <a:latin typeface="Times New Roman"/>
                          <a:ea typeface="Times New Roman"/>
                          <a:cs typeface="Times New Roman"/>
                        </a:rPr>
                        <a:t> </a:t>
                      </a:r>
                      <a:r>
                        <a:rPr lang="en-US" sz="1000">
                          <a:effectLst/>
                          <a:latin typeface="Times New Roman"/>
                          <a:ea typeface="Times New Roman"/>
                          <a:cs typeface="Times New Roman"/>
                        </a:rPr>
                        <a:t>shade</a:t>
                      </a:r>
                      <a:r>
                        <a:rPr lang="en-US" sz="1000" spc="35">
                          <a:effectLst/>
                          <a:latin typeface="Times New Roman"/>
                          <a:ea typeface="Times New Roman"/>
                          <a:cs typeface="Times New Roman"/>
                        </a:rPr>
                        <a:t> </a:t>
                      </a:r>
                      <a:r>
                        <a:rPr lang="en-US" sz="1000">
                          <a:effectLst/>
                          <a:latin typeface="Times New Roman"/>
                          <a:ea typeface="Times New Roman"/>
                          <a:cs typeface="Times New Roman"/>
                        </a:rPr>
                        <a:t>then</a:t>
                      </a:r>
                      <a:r>
                        <a:rPr lang="en-US" sz="1000" spc="35">
                          <a:effectLst/>
                          <a:latin typeface="Times New Roman"/>
                          <a:ea typeface="Times New Roman"/>
                          <a:cs typeface="Times New Roman"/>
                        </a:rPr>
                        <a:t> </a:t>
                      </a:r>
                      <a:r>
                        <a:rPr lang="en-US" sz="1000">
                          <a:effectLst/>
                          <a:latin typeface="Times New Roman"/>
                          <a:ea typeface="Times New Roman"/>
                          <a:cs typeface="Times New Roman"/>
                        </a:rPr>
                        <a:t>into</a:t>
                      </a:r>
                      <a:r>
                        <a:rPr lang="en-US" sz="1000" spc="35">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for</a:t>
                      </a:r>
                      <a:r>
                        <a:rPr lang="en-US" sz="1000" spc="30">
                          <a:effectLst/>
                          <a:latin typeface="Times New Roman"/>
                          <a:ea typeface="Times New Roman"/>
                          <a:cs typeface="Times New Roman"/>
                        </a:rPr>
                        <a:t> </a:t>
                      </a:r>
                      <a:r>
                        <a:rPr lang="en-US" sz="1000">
                          <a:effectLst/>
                          <a:latin typeface="Times New Roman"/>
                          <a:ea typeface="Times New Roman"/>
                          <a:cs typeface="Times New Roman"/>
                        </a:rPr>
                        <a:t>10</a:t>
                      </a:r>
                      <a:r>
                        <a:rPr lang="en-US" sz="1000" spc="50">
                          <a:effectLst/>
                          <a:latin typeface="Times New Roman"/>
                          <a:ea typeface="Times New Roman"/>
                          <a:cs typeface="Times New Roman"/>
                        </a:rPr>
                        <a:t> </a:t>
                      </a:r>
                      <a:r>
                        <a:rPr lang="en-US" sz="1000" spc="-5">
                          <a:effectLst/>
                          <a:latin typeface="Times New Roman"/>
                          <a:ea typeface="Times New Roman"/>
                          <a:cs typeface="Times New Roman"/>
                        </a:rPr>
                        <a:t>minutes</a:t>
                      </a:r>
                      <a:r>
                        <a:rPr lang="en-US" sz="1000" spc="25">
                          <a:effectLst/>
                          <a:latin typeface="Times New Roman"/>
                          <a:ea typeface="Times New Roman"/>
                          <a:cs typeface="Times New Roman"/>
                        </a:rPr>
                        <a:t> </a:t>
                      </a:r>
                      <a:r>
                        <a:rPr lang="en-US" sz="1000">
                          <a:effectLst/>
                          <a:latin typeface="Times New Roman"/>
                          <a:ea typeface="Times New Roman"/>
                          <a:cs typeface="Times New Roman"/>
                        </a:rPr>
                        <a:t>rapid</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cooling)!</a:t>
                      </a:r>
                      <a:r>
                        <a:rPr lang="en-US" sz="1000" spc="20">
                          <a:effectLst/>
                          <a:latin typeface="Times New Roman"/>
                          <a:ea typeface="Times New Roman"/>
                          <a:cs typeface="Times New Roman"/>
                        </a:rPr>
                        <a:t> </a:t>
                      </a:r>
                      <a:r>
                        <a:rPr lang="en-US" sz="1000">
                          <a:effectLst/>
                          <a:latin typeface="Times New Roman"/>
                          <a:ea typeface="Times New Roman"/>
                          <a:cs typeface="Times New Roman"/>
                        </a:rPr>
                        <a:t>Field</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crew/lab</a:t>
                      </a:r>
                      <a:r>
                        <a:rPr lang="en-US" sz="1000" spc="45">
                          <a:effectLst/>
                          <a:latin typeface="Times New Roman"/>
                          <a:ea typeface="Times New Roman"/>
                          <a:cs typeface="Times New Roman"/>
                        </a:rPr>
                        <a:t> </a:t>
                      </a:r>
                      <a:r>
                        <a:rPr lang="en-US" sz="1000">
                          <a:effectLst/>
                          <a:latin typeface="Times New Roman"/>
                          <a:ea typeface="Times New Roman"/>
                          <a:cs typeface="Times New Roman"/>
                        </a:rPr>
                        <a:t>take</a:t>
                      </a:r>
                      <a:r>
                        <a:rPr lang="en-US" sz="1000" spc="290">
                          <a:effectLst/>
                          <a:latin typeface="Times New Roman"/>
                          <a:ea typeface="Times New Roman"/>
                          <a:cs typeface="Times New Roman"/>
                        </a:rPr>
                        <a:t> </a:t>
                      </a:r>
                      <a:r>
                        <a:rPr lang="en-US" sz="1000" spc="-5">
                          <a:effectLst/>
                          <a:latin typeface="Times New Roman"/>
                          <a:ea typeface="Times New Roman"/>
                          <a:cs typeface="Times New Roman"/>
                        </a:rPr>
                        <a:t>shell</a:t>
                      </a:r>
                      <a:r>
                        <a:rPr lang="en-US" sz="1000" spc="25">
                          <a:effectLst/>
                          <a:latin typeface="Times New Roman"/>
                          <a:ea typeface="Times New Roman"/>
                          <a:cs typeface="Times New Roman"/>
                        </a:rPr>
                        <a:t> </a:t>
                      </a:r>
                      <a:r>
                        <a:rPr lang="en-US" sz="1000">
                          <a:effectLst/>
                          <a:latin typeface="Times New Roman"/>
                          <a:ea typeface="Times New Roman"/>
                          <a:cs typeface="Times New Roman"/>
                        </a:rPr>
                        <a:t>and</a:t>
                      </a:r>
                      <a:r>
                        <a:rPr lang="en-US" sz="1000" spc="50">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30">
                          <a:effectLst/>
                          <a:latin typeface="Times New Roman"/>
                          <a:ea typeface="Times New Roman"/>
                          <a:cs typeface="Times New Roman"/>
                        </a:rPr>
                        <a:t> </a:t>
                      </a:r>
                      <a:r>
                        <a:rPr lang="en-US" sz="1000">
                          <a:effectLst/>
                          <a:latin typeface="Times New Roman"/>
                          <a:ea typeface="Times New Roman"/>
                          <a:cs typeface="Times New Roman"/>
                        </a:rPr>
                        <a:t>temps</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after</a:t>
                      </a:r>
                      <a:r>
                        <a:rPr lang="en-US" sz="1000" spc="35">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15">
                          <a:effectLst/>
                          <a:latin typeface="Times New Roman"/>
                          <a:ea typeface="Times New Roman"/>
                          <a:cs typeface="Times New Roman"/>
                        </a:rPr>
                        <a:t> </a:t>
                      </a:r>
                      <a:r>
                        <a:rPr lang="en-US" sz="1000">
                          <a:effectLst/>
                          <a:latin typeface="Times New Roman"/>
                          <a:ea typeface="Times New Roman"/>
                          <a:cs typeface="Times New Roman"/>
                        </a:rPr>
                        <a:t>on</a:t>
                      </a:r>
                      <a:r>
                        <a:rPr lang="en-US" sz="1000" spc="25">
                          <a:effectLst/>
                          <a:latin typeface="Times New Roman"/>
                          <a:ea typeface="Times New Roman"/>
                          <a:cs typeface="Times New Roman"/>
                        </a:rPr>
                        <a:t> </a:t>
                      </a:r>
                      <a:r>
                        <a:rPr lang="en-US" sz="1000">
                          <a:effectLst/>
                          <a:latin typeface="Times New Roman"/>
                          <a:ea typeface="Times New Roman"/>
                          <a:cs typeface="Times New Roman"/>
                        </a:rPr>
                        <a:t>P,</a:t>
                      </a:r>
                      <a:r>
                        <a:rPr lang="en-US" sz="1000" spc="35">
                          <a:effectLst/>
                          <a:latin typeface="Times New Roman"/>
                          <a:ea typeface="Times New Roman"/>
                          <a:cs typeface="Times New Roman"/>
                        </a:rPr>
                        <a:t> </a:t>
                      </a:r>
                      <a:r>
                        <a:rPr lang="en-US" sz="1000">
                          <a:effectLst/>
                          <a:latin typeface="Times New Roman"/>
                          <a:ea typeface="Times New Roman"/>
                          <a:cs typeface="Times New Roman"/>
                        </a:rPr>
                        <a:t>as</a:t>
                      </a:r>
                      <a:r>
                        <a:rPr lang="en-US" sz="1000" spc="30">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20">
                          <a:effectLst/>
                          <a:latin typeface="Times New Roman"/>
                          <a:ea typeface="Times New Roman"/>
                          <a:cs typeface="Times New Roman"/>
                        </a:rPr>
                        <a:t> </a:t>
                      </a:r>
                      <a:r>
                        <a:rPr lang="en-US" sz="1000">
                          <a:effectLst/>
                          <a:latin typeface="Times New Roman"/>
                          <a:ea typeface="Times New Roman"/>
                          <a:cs typeface="Times New Roman"/>
                        </a:rPr>
                        <a:t>might</a:t>
                      </a:r>
                      <a:r>
                        <a:rPr lang="en-US" sz="1000" spc="30">
                          <a:effectLst/>
                          <a:latin typeface="Times New Roman"/>
                          <a:ea typeface="Times New Roman"/>
                          <a:cs typeface="Times New Roman"/>
                        </a:rPr>
                        <a:t> </a:t>
                      </a:r>
                      <a:r>
                        <a:rPr lang="en-US" sz="1000">
                          <a:effectLst/>
                          <a:latin typeface="Times New Roman"/>
                          <a:ea typeface="Times New Roman"/>
                          <a:cs typeface="Times New Roman"/>
                        </a:rPr>
                        <a:t>be</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done</a:t>
                      </a:r>
                      <a:r>
                        <a:rPr lang="en-US" sz="1000" spc="35">
                          <a:effectLst/>
                          <a:latin typeface="Times New Roman"/>
                          <a:ea typeface="Times New Roman"/>
                          <a:cs typeface="Times New Roman"/>
                        </a:rPr>
                        <a:t> </a:t>
                      </a:r>
                      <a:r>
                        <a:rPr lang="en-US" sz="1000">
                          <a:effectLst/>
                          <a:latin typeface="Times New Roman"/>
                          <a:ea typeface="Times New Roman"/>
                          <a:cs typeface="Times New Roman"/>
                        </a:rPr>
                        <a:t>at</a:t>
                      </a:r>
                      <a:r>
                        <a:rPr lang="en-US" sz="1000" spc="25">
                          <a:effectLst/>
                          <a:latin typeface="Times New Roman"/>
                          <a:ea typeface="Times New Roman"/>
                          <a:cs typeface="Times New Roman"/>
                        </a:rPr>
                        <a:t> </a:t>
                      </a:r>
                      <a:r>
                        <a:rPr lang="en-US" sz="1000">
                          <a:effectLst/>
                          <a:latin typeface="Times New Roman"/>
                          <a:ea typeface="Times New Roman"/>
                          <a:cs typeface="Times New Roman"/>
                        </a:rPr>
                        <a:t>lab!</a:t>
                      </a:r>
                      <a:r>
                        <a:rPr lang="en-US" sz="1000" spc="25">
                          <a:effectLst/>
                          <a:latin typeface="Times New Roman"/>
                          <a:ea typeface="Times New Roman"/>
                          <a:cs typeface="Times New Roman"/>
                        </a:rPr>
                        <a:t> </a:t>
                      </a:r>
                      <a:r>
                        <a:rPr lang="en-US" sz="1000">
                          <a:effectLst/>
                          <a:latin typeface="Times New Roman"/>
                          <a:ea typeface="Times New Roman"/>
                          <a:cs typeface="Times New Roman"/>
                        </a:rPr>
                        <a:t>Collect</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and</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keep</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shaded</a:t>
                      </a:r>
                      <a:r>
                        <a:rPr lang="en-US" sz="1000" spc="40">
                          <a:effectLst/>
                          <a:latin typeface="Times New Roman"/>
                          <a:ea typeface="Times New Roman"/>
                          <a:cs typeface="Times New Roman"/>
                        </a:rPr>
                        <a:t> </a:t>
                      </a:r>
                      <a:r>
                        <a:rPr lang="en-US" sz="1000" spc="-5">
                          <a:effectLst/>
                          <a:latin typeface="Times New Roman"/>
                          <a:ea typeface="Times New Roman"/>
                          <a:cs typeface="Times New Roman"/>
                        </a:rPr>
                        <a:t>for</a:t>
                      </a:r>
                      <a:r>
                        <a:rPr lang="en-US" sz="1000" spc="35">
                          <a:effectLst/>
                          <a:latin typeface="Times New Roman"/>
                          <a:ea typeface="Times New Roman"/>
                          <a:cs typeface="Times New Roman"/>
                        </a:rPr>
                        <a:t> </a:t>
                      </a:r>
                      <a:r>
                        <a:rPr lang="en-US" sz="1000">
                          <a:effectLst/>
                          <a:latin typeface="Times New Roman"/>
                          <a:ea typeface="Times New Roman"/>
                          <a:cs typeface="Times New Roman"/>
                        </a:rPr>
                        <a:t>2</a:t>
                      </a:r>
                      <a:r>
                        <a:rPr lang="en-US" sz="1000" spc="285">
                          <a:effectLst/>
                          <a:latin typeface="Times New Roman"/>
                          <a:ea typeface="Times New Roman"/>
                          <a:cs typeface="Times New Roman"/>
                        </a:rPr>
                        <a:t> </a:t>
                      </a:r>
                      <a:r>
                        <a:rPr lang="en-US" sz="1000" spc="-5">
                          <a:effectLst/>
                          <a:latin typeface="Times New Roman"/>
                          <a:ea typeface="Times New Roman"/>
                          <a:cs typeface="Times New Roman"/>
                        </a:rPr>
                        <a:t>hours</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and</a:t>
                      </a:r>
                      <a:r>
                        <a:rPr lang="en-US" sz="1000" spc="-15">
                          <a:effectLst/>
                          <a:latin typeface="Times New Roman"/>
                          <a:ea typeface="Times New Roman"/>
                          <a:cs typeface="Times New Roman"/>
                        </a:rPr>
                        <a:t> </a:t>
                      </a:r>
                      <a:r>
                        <a:rPr lang="en-US" sz="1000">
                          <a:effectLst/>
                          <a:latin typeface="Times New Roman"/>
                          <a:ea typeface="Times New Roman"/>
                          <a:cs typeface="Times New Roman"/>
                        </a:rPr>
                        <a:t>50 </a:t>
                      </a:r>
                      <a:r>
                        <a:rPr lang="en-US" sz="1000" spc="-5">
                          <a:effectLst/>
                          <a:latin typeface="Times New Roman"/>
                          <a:ea typeface="Times New Roman"/>
                          <a:cs typeface="Times New Roman"/>
                        </a:rPr>
                        <a:t>minutes</a:t>
                      </a:r>
                      <a:r>
                        <a:rPr lang="en-US" sz="1000" spc="-25">
                          <a:effectLst/>
                          <a:latin typeface="Times New Roman"/>
                          <a:ea typeface="Times New Roman"/>
                          <a:cs typeface="Times New Roman"/>
                        </a:rPr>
                        <a:t> </a:t>
                      </a:r>
                      <a:r>
                        <a:rPr lang="en-US" sz="1000">
                          <a:effectLst/>
                          <a:latin typeface="Times New Roman"/>
                          <a:ea typeface="Times New Roman"/>
                          <a:cs typeface="Times New Roman"/>
                        </a:rPr>
                        <a:t>only;</a:t>
                      </a:r>
                      <a:r>
                        <a:rPr lang="en-US" sz="1000" spc="-20">
                          <a:effectLst/>
                          <a:latin typeface="Times New Roman"/>
                          <a:ea typeface="Times New Roman"/>
                          <a:cs typeface="Times New Roman"/>
                        </a:rPr>
                        <a:t> </a:t>
                      </a:r>
                      <a:r>
                        <a:rPr lang="en-US" sz="1000">
                          <a:effectLst/>
                          <a:latin typeface="Times New Roman"/>
                          <a:ea typeface="Times New Roman"/>
                          <a:cs typeface="Times New Roman"/>
                        </a:rPr>
                        <a:t>then</a:t>
                      </a:r>
                      <a:r>
                        <a:rPr lang="en-US" sz="1000" spc="-25">
                          <a:effectLst/>
                          <a:latin typeface="Times New Roman"/>
                          <a:ea typeface="Times New Roman"/>
                          <a:cs typeface="Times New Roman"/>
                        </a:rPr>
                        <a:t> </a:t>
                      </a:r>
                      <a:r>
                        <a:rPr lang="en-US" sz="1000">
                          <a:effectLst/>
                          <a:latin typeface="Times New Roman"/>
                          <a:ea typeface="Times New Roman"/>
                          <a:cs typeface="Times New Roman"/>
                        </a:rPr>
                        <a:t>place</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in</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slurry,</a:t>
                      </a:r>
                      <a:r>
                        <a:rPr lang="en-US" sz="1000" spc="-15">
                          <a:effectLst/>
                          <a:latin typeface="Times New Roman"/>
                          <a:ea typeface="Times New Roman"/>
                          <a:cs typeface="Times New Roman"/>
                        </a:rPr>
                        <a:t> </a:t>
                      </a:r>
                      <a:r>
                        <a:rPr lang="en-US" sz="1000">
                          <a:effectLst/>
                          <a:latin typeface="Times New Roman"/>
                          <a:ea typeface="Times New Roman"/>
                          <a:cs typeface="Times New Roman"/>
                        </a:rPr>
                        <a:t>and</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if</a:t>
                      </a:r>
                      <a:r>
                        <a:rPr lang="en-US" sz="1000" spc="-15">
                          <a:effectLst/>
                          <a:latin typeface="Times New Roman"/>
                          <a:ea typeface="Times New Roman"/>
                          <a:cs typeface="Times New Roman"/>
                        </a:rPr>
                        <a:t> </a:t>
                      </a:r>
                      <a:r>
                        <a:rPr lang="en-US" sz="1000">
                          <a:effectLst/>
                          <a:latin typeface="Times New Roman"/>
                          <a:ea typeface="Times New Roman"/>
                          <a:cs typeface="Times New Roman"/>
                        </a:rPr>
                        <a:t>needed,</a:t>
                      </a:r>
                      <a:r>
                        <a:rPr lang="en-US" sz="1000" spc="-15">
                          <a:effectLst/>
                          <a:latin typeface="Times New Roman"/>
                          <a:ea typeface="Times New Roman"/>
                          <a:cs typeface="Times New Roman"/>
                        </a:rPr>
                        <a:t> </a:t>
                      </a:r>
                      <a:r>
                        <a:rPr lang="en-US" sz="1000">
                          <a:effectLst/>
                          <a:latin typeface="Times New Roman"/>
                          <a:ea typeface="Times New Roman"/>
                          <a:cs typeface="Times New Roman"/>
                        </a:rPr>
                        <a:t>follow</a:t>
                      </a:r>
                      <a:r>
                        <a:rPr lang="en-US" sz="1000" spc="-20">
                          <a:effectLst/>
                          <a:latin typeface="Times New Roman"/>
                          <a:ea typeface="Times New Roman"/>
                          <a:cs typeface="Times New Roman"/>
                        </a:rPr>
                        <a:t> </a:t>
                      </a:r>
                      <a:r>
                        <a:rPr lang="en-US" sz="1000" spc="-10">
                          <a:effectLst/>
                          <a:latin typeface="Times New Roman"/>
                          <a:ea typeface="Times New Roman"/>
                          <a:cs typeface="Times New Roman"/>
                        </a:rPr>
                        <a:t>w/</a:t>
                      </a:r>
                      <a:r>
                        <a:rPr lang="en-US" sz="1000" spc="-5">
                          <a:effectLst/>
                          <a:latin typeface="Times New Roman"/>
                          <a:ea typeface="Times New Roman"/>
                          <a:cs typeface="Times New Roman"/>
                        </a:rPr>
                        <a:t> </a:t>
                      </a:r>
                      <a:r>
                        <a:rPr lang="en-US" sz="1000">
                          <a:effectLst/>
                          <a:latin typeface="Times New Roman"/>
                          <a:ea typeface="Times New Roman"/>
                          <a:cs typeface="Times New Roman"/>
                        </a:rPr>
                        <a:t>ice.</a:t>
                      </a:r>
                      <a:r>
                        <a:rPr lang="en-US" sz="1000" spc="-5">
                          <a:effectLst/>
                          <a:latin typeface="Times New Roman"/>
                          <a:ea typeface="Times New Roman"/>
                          <a:cs typeface="Times New Roman"/>
                        </a:rPr>
                        <a:t> Lab</a:t>
                      </a:r>
                      <a:r>
                        <a:rPr lang="en-US" sz="1000" spc="-15">
                          <a:effectLst/>
                          <a:latin typeface="Times New Roman"/>
                          <a:ea typeface="Times New Roman"/>
                          <a:cs typeface="Times New Roman"/>
                        </a:rPr>
                        <a:t> </a:t>
                      </a:r>
                      <a:r>
                        <a:rPr lang="en-US" sz="1000">
                          <a:effectLst/>
                          <a:latin typeface="Times New Roman"/>
                          <a:ea typeface="Times New Roman"/>
                          <a:cs typeface="Times New Roman"/>
                        </a:rPr>
                        <a:t>processes</a:t>
                      </a:r>
                      <a:r>
                        <a:rPr lang="en-US" sz="1000" spc="-20">
                          <a:effectLst/>
                          <a:latin typeface="Times New Roman"/>
                          <a:ea typeface="Times New Roman"/>
                          <a:cs typeface="Times New Roman"/>
                        </a:rPr>
                        <a:t> </a:t>
                      </a:r>
                      <a:r>
                        <a:rPr lang="en-US" sz="1000">
                          <a:effectLst/>
                          <a:latin typeface="Times New Roman"/>
                          <a:ea typeface="Times New Roman"/>
                          <a:cs typeface="Times New Roman"/>
                        </a:rPr>
                        <a:t>on</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arrival</a:t>
                      </a:r>
                      <a:r>
                        <a:rPr lang="en-US" sz="1000" spc="340">
                          <a:effectLst/>
                          <a:latin typeface="Times New Roman"/>
                          <a:ea typeface="Times New Roman"/>
                          <a:cs typeface="Times New Roman"/>
                        </a:rPr>
                        <a:t> </a:t>
                      </a:r>
                      <a:r>
                        <a:rPr lang="en-US" sz="1000">
                          <a:effectLst/>
                          <a:latin typeface="Times New Roman"/>
                          <a:ea typeface="Times New Roman"/>
                          <a:cs typeface="Times New Roman"/>
                        </a:rPr>
                        <a:t>or</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after</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slurry.</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650">
                <a:tc>
                  <a:txBody>
                    <a:bodyPr/>
                    <a:lstStyle/>
                    <a:p>
                      <a:pPr marL="66675" marR="0" algn="ctr">
                        <a:spcBef>
                          <a:spcPts val="10"/>
                        </a:spcBef>
                        <a:spcAft>
                          <a:spcPts val="0"/>
                        </a:spcAft>
                      </a:pPr>
                      <a:r>
                        <a:rPr lang="en-US" sz="1000" b="1">
                          <a:effectLst/>
                          <a:latin typeface="Times New Roman"/>
                          <a:ea typeface="Calibri"/>
                          <a:cs typeface="Times New Roman"/>
                        </a:rPr>
                        <a:t>Q</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3500" algn="just">
                        <a:lnSpc>
                          <a:spcPct val="99000"/>
                        </a:lnSpc>
                        <a:spcBef>
                          <a:spcPts val="0"/>
                        </a:spcBef>
                        <a:spcAft>
                          <a:spcPts val="0"/>
                        </a:spcAft>
                      </a:pPr>
                      <a:r>
                        <a:rPr lang="en-US" sz="1000">
                          <a:effectLst/>
                          <a:latin typeface="Times New Roman"/>
                          <a:ea typeface="Times New Roman"/>
                          <a:cs typeface="Times New Roman"/>
                        </a:rPr>
                        <a:t>5</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hours</a:t>
                      </a:r>
                      <a:r>
                        <a:rPr lang="en-US" sz="1000" spc="15">
                          <a:effectLst/>
                          <a:latin typeface="Times New Roman"/>
                          <a:ea typeface="Times New Roman"/>
                          <a:cs typeface="Times New Roman"/>
                        </a:rPr>
                        <a:t> </a:t>
                      </a:r>
                      <a:r>
                        <a:rPr lang="en-US" sz="1000">
                          <a:effectLst/>
                          <a:latin typeface="Times New Roman"/>
                          <a:ea typeface="Times New Roman"/>
                          <a:cs typeface="Times New Roman"/>
                        </a:rPr>
                        <a:t>from</a:t>
                      </a:r>
                      <a:r>
                        <a:rPr lang="en-US" sz="1000" spc="5">
                          <a:effectLst/>
                          <a:latin typeface="Times New Roman"/>
                          <a:ea typeface="Times New Roman"/>
                          <a:cs typeface="Times New Roman"/>
                        </a:rPr>
                        <a:t> </a:t>
                      </a:r>
                      <a:r>
                        <a:rPr lang="en-US" sz="1000" spc="-5">
                          <a:effectLst/>
                          <a:latin typeface="Times New Roman"/>
                          <a:ea typeface="Times New Roman"/>
                          <a:cs typeface="Times New Roman"/>
                        </a:rPr>
                        <a:t>harvest</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of</a:t>
                      </a:r>
                      <a:r>
                        <a:rPr lang="en-US" sz="1000" spc="15">
                          <a:effectLst/>
                          <a:latin typeface="Times New Roman"/>
                          <a:ea typeface="Times New Roman"/>
                          <a:cs typeface="Times New Roman"/>
                        </a:rPr>
                        <a:t> </a:t>
                      </a:r>
                      <a:r>
                        <a:rPr lang="en-US" sz="1000">
                          <a:effectLst/>
                          <a:latin typeface="Times New Roman"/>
                          <a:ea typeface="Times New Roman"/>
                          <a:cs typeface="Times New Roman"/>
                        </a:rPr>
                        <a:t>15</a:t>
                      </a:r>
                      <a:r>
                        <a:rPr lang="en-US" sz="1000" spc="40">
                          <a:effectLst/>
                          <a:latin typeface="Times New Roman"/>
                          <a:ea typeface="Times New Roman"/>
                          <a:cs typeface="Times New Roman"/>
                        </a:rPr>
                        <a:t> </a:t>
                      </a:r>
                      <a:r>
                        <a:rPr lang="en-US" sz="1000">
                          <a:effectLst/>
                          <a:latin typeface="Times New Roman"/>
                          <a:ea typeface="Times New Roman"/>
                          <a:cs typeface="Times New Roman"/>
                        </a:rPr>
                        <a:t>–</a:t>
                      </a:r>
                      <a:r>
                        <a:rPr lang="en-US" sz="1000" spc="5">
                          <a:effectLst/>
                          <a:latin typeface="Times New Roman"/>
                          <a:ea typeface="Times New Roman"/>
                          <a:cs typeface="Times New Roman"/>
                        </a:rPr>
                        <a:t> </a:t>
                      </a:r>
                      <a:r>
                        <a:rPr lang="en-US" sz="1000">
                          <a:effectLst/>
                          <a:latin typeface="Times New Roman"/>
                          <a:ea typeface="Times New Roman"/>
                          <a:cs typeface="Times New Roman"/>
                        </a:rPr>
                        <a:t>20</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oysters</a:t>
                      </a:r>
                      <a:r>
                        <a:rPr lang="en-US" sz="1000" spc="15">
                          <a:effectLst/>
                          <a:latin typeface="Times New Roman"/>
                          <a:ea typeface="Times New Roman"/>
                          <a:cs typeface="Times New Roman"/>
                        </a:rPr>
                        <a:t> </a:t>
                      </a:r>
                      <a:r>
                        <a:rPr lang="en-US" sz="1000">
                          <a:effectLst/>
                          <a:latin typeface="Times New Roman"/>
                          <a:ea typeface="Times New Roman"/>
                          <a:cs typeface="Times New Roman"/>
                        </a:rPr>
                        <a:t>to</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20">
                          <a:effectLst/>
                          <a:latin typeface="Times New Roman"/>
                          <a:ea typeface="Times New Roman"/>
                          <a:cs typeface="Times New Roman"/>
                        </a:rPr>
                        <a:t> </a:t>
                      </a:r>
                      <a:r>
                        <a:rPr lang="en-US" sz="1000">
                          <a:effectLst/>
                          <a:latin typeface="Times New Roman"/>
                          <a:ea typeface="Times New Roman"/>
                          <a:cs typeface="Times New Roman"/>
                        </a:rPr>
                        <a:t>temperature</a:t>
                      </a:r>
                      <a:r>
                        <a:rPr lang="en-US" sz="1000" spc="20">
                          <a:effectLst/>
                          <a:latin typeface="Times New Roman"/>
                          <a:ea typeface="Times New Roman"/>
                          <a:cs typeface="Times New Roman"/>
                        </a:rPr>
                        <a:t> </a:t>
                      </a:r>
                      <a:r>
                        <a:rPr lang="en-US" sz="1000">
                          <a:effectLst/>
                          <a:latin typeface="Times New Roman"/>
                          <a:ea typeface="Times New Roman"/>
                          <a:cs typeface="Times New Roman"/>
                        </a:rPr>
                        <a:t>of</a:t>
                      </a:r>
                      <a:r>
                        <a:rPr lang="en-US" sz="1000" spc="10">
                          <a:effectLst/>
                          <a:latin typeface="Times New Roman"/>
                          <a:ea typeface="Times New Roman"/>
                          <a:cs typeface="Times New Roman"/>
                        </a:rPr>
                        <a:t> </a:t>
                      </a:r>
                      <a:r>
                        <a:rPr lang="en-US" sz="1000">
                          <a:effectLst/>
                          <a:latin typeface="Times New Roman"/>
                          <a:ea typeface="Times New Roman"/>
                          <a:cs typeface="Times New Roman"/>
                        </a:rPr>
                        <a:t>10°C</a:t>
                      </a:r>
                      <a:r>
                        <a:rPr lang="en-US" sz="1000" spc="10">
                          <a:effectLst/>
                          <a:latin typeface="Times New Roman"/>
                          <a:ea typeface="Times New Roman"/>
                          <a:cs typeface="Times New Roman"/>
                        </a:rPr>
                        <a:t> </a:t>
                      </a:r>
                      <a:r>
                        <a:rPr lang="en-US" sz="1000">
                          <a:effectLst/>
                          <a:latin typeface="Times New Roman"/>
                          <a:ea typeface="Times New Roman"/>
                          <a:cs typeface="Times New Roman"/>
                        </a:rPr>
                        <a:t>or</a:t>
                      </a:r>
                      <a:r>
                        <a:rPr lang="en-US" sz="1000" spc="10">
                          <a:effectLst/>
                          <a:latin typeface="Times New Roman"/>
                          <a:ea typeface="Times New Roman"/>
                          <a:cs typeface="Times New Roman"/>
                        </a:rPr>
                        <a:t> </a:t>
                      </a:r>
                      <a:r>
                        <a:rPr lang="en-US" sz="1000">
                          <a:effectLst/>
                          <a:latin typeface="Times New Roman"/>
                          <a:ea typeface="Times New Roman"/>
                          <a:cs typeface="Times New Roman"/>
                        </a:rPr>
                        <a:t>50°</a:t>
                      </a:r>
                      <a:r>
                        <a:rPr lang="en-US" sz="1000" spc="45">
                          <a:effectLst/>
                          <a:latin typeface="Times New Roman"/>
                          <a:ea typeface="Times New Roman"/>
                          <a:cs typeface="Times New Roman"/>
                        </a:rPr>
                        <a:t> </a:t>
                      </a:r>
                      <a:r>
                        <a:rPr lang="en-US" sz="1000">
                          <a:effectLst/>
                          <a:latin typeface="Times New Roman"/>
                          <a:ea typeface="Times New Roman"/>
                          <a:cs typeface="Times New Roman"/>
                        </a:rPr>
                        <a:t>F</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or</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less</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using</a:t>
                      </a:r>
                      <a:r>
                        <a:rPr lang="en-US" sz="1000" spc="15">
                          <a:effectLst/>
                          <a:latin typeface="Times New Roman"/>
                          <a:ea typeface="Times New Roman"/>
                          <a:cs typeface="Times New Roman"/>
                        </a:rPr>
                        <a:t> </a:t>
                      </a:r>
                      <a:r>
                        <a:rPr lang="en-US" sz="1000">
                          <a:effectLst/>
                          <a:latin typeface="Times New Roman"/>
                          <a:ea typeface="Times New Roman"/>
                          <a:cs typeface="Times New Roman"/>
                        </a:rPr>
                        <a:t>ice</a:t>
                      </a:r>
                      <a:r>
                        <a:rPr lang="en-US" sz="1000" spc="20">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300">
                          <a:effectLst/>
                          <a:latin typeface="Times New Roman"/>
                          <a:ea typeface="Times New Roman"/>
                          <a:cs typeface="Times New Roman"/>
                        </a:rPr>
                        <a:t> </a:t>
                      </a:r>
                      <a:r>
                        <a:rPr lang="en-US" sz="1000">
                          <a:effectLst/>
                          <a:latin typeface="Times New Roman"/>
                          <a:ea typeface="Times New Roman"/>
                          <a:cs typeface="Times New Roman"/>
                        </a:rPr>
                        <a:t>(4</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hours</a:t>
                      </a:r>
                      <a:r>
                        <a:rPr lang="en-US" sz="1000" spc="25">
                          <a:effectLst/>
                          <a:latin typeface="Times New Roman"/>
                          <a:ea typeface="Times New Roman"/>
                          <a:cs typeface="Times New Roman"/>
                        </a:rPr>
                        <a:t> </a:t>
                      </a:r>
                      <a:r>
                        <a:rPr lang="en-US" sz="1000">
                          <a:effectLst/>
                          <a:latin typeface="Times New Roman"/>
                          <a:ea typeface="Times New Roman"/>
                          <a:cs typeface="Times New Roman"/>
                        </a:rPr>
                        <a:t>50</a:t>
                      </a:r>
                      <a:r>
                        <a:rPr lang="en-US" sz="1000" spc="50">
                          <a:effectLst/>
                          <a:latin typeface="Times New Roman"/>
                          <a:ea typeface="Times New Roman"/>
                          <a:cs typeface="Times New Roman"/>
                        </a:rPr>
                        <a:t> </a:t>
                      </a:r>
                      <a:r>
                        <a:rPr lang="en-US" sz="1000">
                          <a:effectLst/>
                          <a:latin typeface="Times New Roman"/>
                          <a:ea typeface="Times New Roman"/>
                          <a:cs typeface="Times New Roman"/>
                        </a:rPr>
                        <a:t>min</a:t>
                      </a:r>
                      <a:r>
                        <a:rPr lang="en-US" sz="1000" spc="20">
                          <a:effectLst/>
                          <a:latin typeface="Times New Roman"/>
                          <a:ea typeface="Times New Roman"/>
                          <a:cs typeface="Times New Roman"/>
                        </a:rPr>
                        <a:t> </a:t>
                      </a:r>
                      <a:r>
                        <a:rPr lang="en-US" sz="1000">
                          <a:effectLst/>
                          <a:latin typeface="Times New Roman"/>
                          <a:ea typeface="Times New Roman"/>
                          <a:cs typeface="Times New Roman"/>
                        </a:rPr>
                        <a:t>on</a:t>
                      </a:r>
                      <a:r>
                        <a:rPr lang="en-US" sz="1000" spc="35">
                          <a:effectLst/>
                          <a:latin typeface="Times New Roman"/>
                          <a:ea typeface="Times New Roman"/>
                          <a:cs typeface="Times New Roman"/>
                        </a:rPr>
                        <a:t> </a:t>
                      </a:r>
                      <a:r>
                        <a:rPr lang="en-US" sz="1000">
                          <a:effectLst/>
                          <a:latin typeface="Times New Roman"/>
                          <a:ea typeface="Times New Roman"/>
                          <a:cs typeface="Times New Roman"/>
                        </a:rPr>
                        <a:t>deck</a:t>
                      </a:r>
                      <a:r>
                        <a:rPr lang="en-US" sz="1000" spc="30">
                          <a:effectLst/>
                          <a:latin typeface="Times New Roman"/>
                          <a:ea typeface="Times New Roman"/>
                          <a:cs typeface="Times New Roman"/>
                        </a:rPr>
                        <a:t> </a:t>
                      </a:r>
                      <a:r>
                        <a:rPr lang="en-US" sz="1000">
                          <a:effectLst/>
                          <a:latin typeface="Times New Roman"/>
                          <a:ea typeface="Times New Roman"/>
                          <a:cs typeface="Times New Roman"/>
                        </a:rPr>
                        <a:t>in</a:t>
                      </a:r>
                      <a:r>
                        <a:rPr lang="en-US" sz="1000" spc="30">
                          <a:effectLst/>
                          <a:latin typeface="Times New Roman"/>
                          <a:ea typeface="Times New Roman"/>
                          <a:cs typeface="Times New Roman"/>
                        </a:rPr>
                        <a:t> </a:t>
                      </a:r>
                      <a:r>
                        <a:rPr lang="en-US" sz="1000">
                          <a:effectLst/>
                          <a:latin typeface="Times New Roman"/>
                          <a:ea typeface="Times New Roman"/>
                          <a:cs typeface="Times New Roman"/>
                        </a:rPr>
                        <a:t>shade</a:t>
                      </a:r>
                      <a:r>
                        <a:rPr lang="en-US" sz="1000" spc="35">
                          <a:effectLst/>
                          <a:latin typeface="Times New Roman"/>
                          <a:ea typeface="Times New Roman"/>
                          <a:cs typeface="Times New Roman"/>
                        </a:rPr>
                        <a:t> </a:t>
                      </a:r>
                      <a:r>
                        <a:rPr lang="en-US" sz="1000">
                          <a:effectLst/>
                          <a:latin typeface="Times New Roman"/>
                          <a:ea typeface="Times New Roman"/>
                          <a:cs typeface="Times New Roman"/>
                        </a:rPr>
                        <a:t>then</a:t>
                      </a:r>
                      <a:r>
                        <a:rPr lang="en-US" sz="1000" spc="35">
                          <a:effectLst/>
                          <a:latin typeface="Times New Roman"/>
                          <a:ea typeface="Times New Roman"/>
                          <a:cs typeface="Times New Roman"/>
                        </a:rPr>
                        <a:t> </a:t>
                      </a:r>
                      <a:r>
                        <a:rPr lang="en-US" sz="1000">
                          <a:effectLst/>
                          <a:latin typeface="Times New Roman"/>
                          <a:ea typeface="Times New Roman"/>
                          <a:cs typeface="Times New Roman"/>
                        </a:rPr>
                        <a:t>into</a:t>
                      </a:r>
                      <a:r>
                        <a:rPr lang="en-US" sz="1000" spc="35">
                          <a:effectLst/>
                          <a:latin typeface="Times New Roman"/>
                          <a:ea typeface="Times New Roman"/>
                          <a:cs typeface="Times New Roman"/>
                        </a:rPr>
                        <a:t> </a:t>
                      </a:r>
                      <a:r>
                        <a:rPr lang="en-US" sz="1000" spc="5">
                          <a:effectLst/>
                          <a:latin typeface="Times New Roman"/>
                          <a:ea typeface="Times New Roman"/>
                          <a:cs typeface="Times New Roman"/>
                        </a:rPr>
                        <a:t>slurry</a:t>
                      </a:r>
                      <a:r>
                        <a:rPr lang="en-US" sz="1000" spc="20">
                          <a:effectLst/>
                          <a:latin typeface="Times New Roman"/>
                          <a:ea typeface="Times New Roman"/>
                          <a:cs typeface="Times New Roman"/>
                        </a:rPr>
                        <a:t> </a:t>
                      </a:r>
                      <a:r>
                        <a:rPr lang="en-US" sz="1000" spc="-5">
                          <a:effectLst/>
                          <a:latin typeface="Times New Roman"/>
                          <a:ea typeface="Times New Roman"/>
                          <a:cs typeface="Times New Roman"/>
                        </a:rPr>
                        <a:t>for</a:t>
                      </a:r>
                      <a:r>
                        <a:rPr lang="en-US" sz="1000" spc="35">
                          <a:effectLst/>
                          <a:latin typeface="Times New Roman"/>
                          <a:ea typeface="Times New Roman"/>
                          <a:cs typeface="Times New Roman"/>
                        </a:rPr>
                        <a:t> </a:t>
                      </a:r>
                      <a:r>
                        <a:rPr lang="en-US" sz="1000">
                          <a:effectLst/>
                          <a:latin typeface="Times New Roman"/>
                          <a:ea typeface="Times New Roman"/>
                          <a:cs typeface="Times New Roman"/>
                        </a:rPr>
                        <a:t>10</a:t>
                      </a:r>
                      <a:r>
                        <a:rPr lang="en-US" sz="1000" spc="45">
                          <a:effectLst/>
                          <a:latin typeface="Times New Roman"/>
                          <a:ea typeface="Times New Roman"/>
                          <a:cs typeface="Times New Roman"/>
                        </a:rPr>
                        <a:t> </a:t>
                      </a:r>
                      <a:r>
                        <a:rPr lang="en-US" sz="1000" spc="-5">
                          <a:effectLst/>
                          <a:latin typeface="Times New Roman"/>
                          <a:ea typeface="Times New Roman"/>
                          <a:cs typeface="Times New Roman"/>
                        </a:rPr>
                        <a:t>minutes</a:t>
                      </a:r>
                      <a:r>
                        <a:rPr lang="en-US" sz="1000" spc="25">
                          <a:effectLst/>
                          <a:latin typeface="Times New Roman"/>
                          <a:ea typeface="Times New Roman"/>
                          <a:cs typeface="Times New Roman"/>
                        </a:rPr>
                        <a:t> </a:t>
                      </a:r>
                      <a:r>
                        <a:rPr lang="en-US" sz="1000">
                          <a:effectLst/>
                          <a:latin typeface="Times New Roman"/>
                          <a:ea typeface="Times New Roman"/>
                          <a:cs typeface="Times New Roman"/>
                        </a:rPr>
                        <a:t>rapid</a:t>
                      </a:r>
                      <a:r>
                        <a:rPr lang="en-US" sz="1000" spc="35">
                          <a:effectLst/>
                          <a:latin typeface="Times New Roman"/>
                          <a:ea typeface="Times New Roman"/>
                          <a:cs typeface="Times New Roman"/>
                        </a:rPr>
                        <a:t> </a:t>
                      </a:r>
                      <a:r>
                        <a:rPr lang="en-US" sz="1000">
                          <a:effectLst/>
                          <a:latin typeface="Times New Roman"/>
                          <a:ea typeface="Times New Roman"/>
                          <a:cs typeface="Times New Roman"/>
                        </a:rPr>
                        <a:t>cooling)!</a:t>
                      </a:r>
                      <a:r>
                        <a:rPr lang="en-US" sz="1000" spc="40">
                          <a:effectLst/>
                          <a:latin typeface="Times New Roman"/>
                          <a:ea typeface="Times New Roman"/>
                          <a:cs typeface="Times New Roman"/>
                        </a:rPr>
                        <a:t> </a:t>
                      </a:r>
                      <a:r>
                        <a:rPr lang="en-US" sz="1000">
                          <a:effectLst/>
                          <a:latin typeface="Times New Roman"/>
                          <a:ea typeface="Times New Roman"/>
                          <a:cs typeface="Times New Roman"/>
                        </a:rPr>
                        <a:t>Field</a:t>
                      </a:r>
                      <a:r>
                        <a:rPr lang="en-US" sz="1000" spc="30">
                          <a:effectLst/>
                          <a:latin typeface="Times New Roman"/>
                          <a:ea typeface="Times New Roman"/>
                          <a:cs typeface="Times New Roman"/>
                        </a:rPr>
                        <a:t> </a:t>
                      </a:r>
                      <a:r>
                        <a:rPr lang="en-US" sz="1000" spc="-5">
                          <a:effectLst/>
                          <a:latin typeface="Times New Roman"/>
                          <a:ea typeface="Times New Roman"/>
                          <a:cs typeface="Times New Roman"/>
                        </a:rPr>
                        <a:t>crew/lab</a:t>
                      </a:r>
                      <a:r>
                        <a:rPr lang="en-US" sz="1000" spc="50">
                          <a:effectLst/>
                          <a:latin typeface="Times New Roman"/>
                          <a:ea typeface="Times New Roman"/>
                          <a:cs typeface="Times New Roman"/>
                        </a:rPr>
                        <a:t> </a:t>
                      </a:r>
                      <a:r>
                        <a:rPr lang="en-US" sz="1000">
                          <a:effectLst/>
                          <a:latin typeface="Times New Roman"/>
                          <a:ea typeface="Times New Roman"/>
                          <a:cs typeface="Times New Roman"/>
                        </a:rPr>
                        <a:t>take</a:t>
                      </a:r>
                      <a:r>
                        <a:rPr lang="en-US" sz="1000" spc="280">
                          <a:effectLst/>
                          <a:latin typeface="Times New Roman"/>
                          <a:ea typeface="Times New Roman"/>
                          <a:cs typeface="Times New Roman"/>
                        </a:rPr>
                        <a:t> </a:t>
                      </a:r>
                      <a:r>
                        <a:rPr lang="en-US" sz="1000" spc="-5">
                          <a:effectLst/>
                          <a:latin typeface="Times New Roman"/>
                          <a:ea typeface="Times New Roman"/>
                          <a:cs typeface="Times New Roman"/>
                        </a:rPr>
                        <a:t>shell</a:t>
                      </a:r>
                      <a:r>
                        <a:rPr lang="en-US" sz="1000" spc="75">
                          <a:effectLst/>
                          <a:latin typeface="Times New Roman"/>
                          <a:ea typeface="Times New Roman"/>
                          <a:cs typeface="Times New Roman"/>
                        </a:rPr>
                        <a:t> </a:t>
                      </a:r>
                      <a:r>
                        <a:rPr lang="en-US" sz="1000" spc="-5">
                          <a:effectLst/>
                          <a:latin typeface="Times New Roman"/>
                          <a:ea typeface="Times New Roman"/>
                          <a:cs typeface="Times New Roman"/>
                        </a:rPr>
                        <a:t>and</a:t>
                      </a:r>
                      <a:r>
                        <a:rPr lang="en-US" sz="1000" spc="95">
                          <a:effectLst/>
                          <a:latin typeface="Times New Roman"/>
                          <a:ea typeface="Times New Roman"/>
                          <a:cs typeface="Times New Roman"/>
                        </a:rPr>
                        <a:t> </a:t>
                      </a:r>
                      <a:r>
                        <a:rPr lang="en-US" sz="1000" spc="-5">
                          <a:effectLst/>
                          <a:latin typeface="Times New Roman"/>
                          <a:ea typeface="Times New Roman"/>
                          <a:cs typeface="Times New Roman"/>
                        </a:rPr>
                        <a:t>meat</a:t>
                      </a:r>
                      <a:r>
                        <a:rPr lang="en-US" sz="1000" spc="75">
                          <a:effectLst/>
                          <a:latin typeface="Times New Roman"/>
                          <a:ea typeface="Times New Roman"/>
                          <a:cs typeface="Times New Roman"/>
                        </a:rPr>
                        <a:t> </a:t>
                      </a:r>
                      <a:r>
                        <a:rPr lang="en-US" sz="1000">
                          <a:effectLst/>
                          <a:latin typeface="Times New Roman"/>
                          <a:ea typeface="Times New Roman"/>
                          <a:cs typeface="Times New Roman"/>
                        </a:rPr>
                        <a:t>temps</a:t>
                      </a:r>
                      <a:r>
                        <a:rPr lang="en-US" sz="1000" spc="65">
                          <a:effectLst/>
                          <a:latin typeface="Times New Roman"/>
                          <a:ea typeface="Times New Roman"/>
                          <a:cs typeface="Times New Roman"/>
                        </a:rPr>
                        <a:t> </a:t>
                      </a:r>
                      <a:r>
                        <a:rPr lang="en-US" sz="1000">
                          <a:effectLst/>
                          <a:latin typeface="Times New Roman"/>
                          <a:ea typeface="Times New Roman"/>
                          <a:cs typeface="Times New Roman"/>
                        </a:rPr>
                        <a:t>after</a:t>
                      </a:r>
                      <a:r>
                        <a:rPr lang="en-US" sz="1000" spc="80">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50">
                          <a:effectLst/>
                          <a:latin typeface="Times New Roman"/>
                          <a:ea typeface="Times New Roman"/>
                          <a:cs typeface="Times New Roman"/>
                        </a:rPr>
                        <a:t> </a:t>
                      </a:r>
                      <a:r>
                        <a:rPr lang="en-US" sz="1000" spc="5">
                          <a:effectLst/>
                          <a:latin typeface="Times New Roman"/>
                          <a:ea typeface="Times New Roman"/>
                          <a:cs typeface="Times New Roman"/>
                        </a:rPr>
                        <a:t>on</a:t>
                      </a:r>
                      <a:r>
                        <a:rPr lang="en-US" sz="1000" spc="60">
                          <a:effectLst/>
                          <a:latin typeface="Times New Roman"/>
                          <a:ea typeface="Times New Roman"/>
                          <a:cs typeface="Times New Roman"/>
                        </a:rPr>
                        <a:t> </a:t>
                      </a:r>
                      <a:r>
                        <a:rPr lang="en-US" sz="1000">
                          <a:effectLst/>
                          <a:latin typeface="Times New Roman"/>
                          <a:ea typeface="Times New Roman"/>
                          <a:cs typeface="Times New Roman"/>
                        </a:rPr>
                        <a:t>Q,</a:t>
                      </a:r>
                      <a:r>
                        <a:rPr lang="en-US" sz="1000" spc="70">
                          <a:effectLst/>
                          <a:latin typeface="Times New Roman"/>
                          <a:ea typeface="Times New Roman"/>
                          <a:cs typeface="Times New Roman"/>
                        </a:rPr>
                        <a:t> </a:t>
                      </a:r>
                      <a:r>
                        <a:rPr lang="en-US" sz="1000" spc="5">
                          <a:effectLst/>
                          <a:latin typeface="Times New Roman"/>
                          <a:ea typeface="Times New Roman"/>
                          <a:cs typeface="Times New Roman"/>
                        </a:rPr>
                        <a:t>as</a:t>
                      </a:r>
                      <a:r>
                        <a:rPr lang="en-US" sz="1000" spc="75">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60">
                          <a:effectLst/>
                          <a:latin typeface="Times New Roman"/>
                          <a:ea typeface="Times New Roman"/>
                          <a:cs typeface="Times New Roman"/>
                        </a:rPr>
                        <a:t> </a:t>
                      </a:r>
                      <a:r>
                        <a:rPr lang="en-US" sz="1000">
                          <a:effectLst/>
                          <a:latin typeface="Times New Roman"/>
                          <a:ea typeface="Times New Roman"/>
                          <a:cs typeface="Times New Roman"/>
                        </a:rPr>
                        <a:t>likely</a:t>
                      </a:r>
                      <a:r>
                        <a:rPr lang="en-US" sz="1000" spc="60">
                          <a:effectLst/>
                          <a:latin typeface="Times New Roman"/>
                          <a:ea typeface="Times New Roman"/>
                          <a:cs typeface="Times New Roman"/>
                        </a:rPr>
                        <a:t> </a:t>
                      </a:r>
                      <a:r>
                        <a:rPr lang="en-US" sz="1000">
                          <a:effectLst/>
                          <a:latin typeface="Times New Roman"/>
                          <a:ea typeface="Times New Roman"/>
                          <a:cs typeface="Times New Roman"/>
                        </a:rPr>
                        <a:t>done</a:t>
                      </a:r>
                      <a:r>
                        <a:rPr lang="en-US" sz="1000" spc="70">
                          <a:effectLst/>
                          <a:latin typeface="Times New Roman"/>
                          <a:ea typeface="Times New Roman"/>
                          <a:cs typeface="Times New Roman"/>
                        </a:rPr>
                        <a:t> </a:t>
                      </a:r>
                      <a:r>
                        <a:rPr lang="en-US" sz="1000">
                          <a:effectLst/>
                          <a:latin typeface="Times New Roman"/>
                          <a:ea typeface="Times New Roman"/>
                          <a:cs typeface="Times New Roman"/>
                        </a:rPr>
                        <a:t>at</a:t>
                      </a:r>
                      <a:r>
                        <a:rPr lang="en-US" sz="1000" spc="75">
                          <a:effectLst/>
                          <a:latin typeface="Times New Roman"/>
                          <a:ea typeface="Times New Roman"/>
                          <a:cs typeface="Times New Roman"/>
                        </a:rPr>
                        <a:t> </a:t>
                      </a:r>
                      <a:r>
                        <a:rPr lang="en-US" sz="1000">
                          <a:effectLst/>
                          <a:latin typeface="Times New Roman"/>
                          <a:ea typeface="Times New Roman"/>
                          <a:cs typeface="Times New Roman"/>
                        </a:rPr>
                        <a:t>lab.</a:t>
                      </a:r>
                      <a:r>
                        <a:rPr lang="en-US" sz="1000" spc="150">
                          <a:effectLst/>
                          <a:latin typeface="Times New Roman"/>
                          <a:ea typeface="Times New Roman"/>
                          <a:cs typeface="Times New Roman"/>
                        </a:rPr>
                        <a:t> </a:t>
                      </a:r>
                      <a:r>
                        <a:rPr lang="en-US" sz="1000">
                          <a:effectLst/>
                          <a:latin typeface="Times New Roman"/>
                          <a:ea typeface="Times New Roman"/>
                          <a:cs typeface="Times New Roman"/>
                        </a:rPr>
                        <a:t>Collect</a:t>
                      </a:r>
                      <a:r>
                        <a:rPr lang="en-US" sz="1000" spc="70">
                          <a:effectLst/>
                          <a:latin typeface="Times New Roman"/>
                          <a:ea typeface="Times New Roman"/>
                          <a:cs typeface="Times New Roman"/>
                        </a:rPr>
                        <a:t> </a:t>
                      </a:r>
                      <a:r>
                        <a:rPr lang="en-US" sz="1000">
                          <a:effectLst/>
                          <a:latin typeface="Times New Roman"/>
                          <a:ea typeface="Times New Roman"/>
                          <a:cs typeface="Times New Roman"/>
                        </a:rPr>
                        <a:t>and</a:t>
                      </a:r>
                      <a:r>
                        <a:rPr lang="en-US" sz="1000" spc="85">
                          <a:effectLst/>
                          <a:latin typeface="Times New Roman"/>
                          <a:ea typeface="Times New Roman"/>
                          <a:cs typeface="Times New Roman"/>
                        </a:rPr>
                        <a:t> </a:t>
                      </a:r>
                      <a:r>
                        <a:rPr lang="en-US" sz="1000" spc="-5">
                          <a:effectLst/>
                          <a:latin typeface="Times New Roman"/>
                          <a:ea typeface="Times New Roman"/>
                          <a:cs typeface="Times New Roman"/>
                        </a:rPr>
                        <a:t>keep</a:t>
                      </a:r>
                      <a:r>
                        <a:rPr lang="en-US" sz="1000" spc="65">
                          <a:effectLst/>
                          <a:latin typeface="Times New Roman"/>
                          <a:ea typeface="Times New Roman"/>
                          <a:cs typeface="Times New Roman"/>
                        </a:rPr>
                        <a:t> </a:t>
                      </a:r>
                      <a:r>
                        <a:rPr lang="en-US" sz="1000">
                          <a:effectLst/>
                          <a:latin typeface="Times New Roman"/>
                          <a:ea typeface="Times New Roman"/>
                          <a:cs typeface="Times New Roman"/>
                        </a:rPr>
                        <a:t>shaded</a:t>
                      </a:r>
                      <a:r>
                        <a:rPr lang="en-US" sz="1000" spc="75">
                          <a:effectLst/>
                          <a:latin typeface="Times New Roman"/>
                          <a:ea typeface="Times New Roman"/>
                          <a:cs typeface="Times New Roman"/>
                        </a:rPr>
                        <a:t> </a:t>
                      </a:r>
                      <a:r>
                        <a:rPr lang="en-US" sz="1000" spc="-5">
                          <a:effectLst/>
                          <a:latin typeface="Times New Roman"/>
                          <a:ea typeface="Times New Roman"/>
                          <a:cs typeface="Times New Roman"/>
                        </a:rPr>
                        <a:t>for</a:t>
                      </a:r>
                      <a:r>
                        <a:rPr lang="en-US" sz="1000" spc="70">
                          <a:effectLst/>
                          <a:latin typeface="Times New Roman"/>
                          <a:ea typeface="Times New Roman"/>
                          <a:cs typeface="Times New Roman"/>
                        </a:rPr>
                        <a:t> </a:t>
                      </a:r>
                      <a:r>
                        <a:rPr lang="en-US" sz="1000">
                          <a:effectLst/>
                          <a:latin typeface="Times New Roman"/>
                          <a:ea typeface="Times New Roman"/>
                          <a:cs typeface="Times New Roman"/>
                        </a:rPr>
                        <a:t>4</a:t>
                      </a:r>
                      <a:r>
                        <a:rPr lang="en-US" sz="1000" spc="160">
                          <a:effectLst/>
                          <a:latin typeface="Times New Roman"/>
                          <a:ea typeface="Times New Roman"/>
                          <a:cs typeface="Times New Roman"/>
                        </a:rPr>
                        <a:t> </a:t>
                      </a:r>
                      <a:r>
                        <a:rPr lang="en-US" sz="1000" spc="-5">
                          <a:effectLst/>
                          <a:latin typeface="Times New Roman"/>
                          <a:ea typeface="Times New Roman"/>
                          <a:cs typeface="Times New Roman"/>
                        </a:rPr>
                        <a:t>hours</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and </a:t>
                      </a:r>
                      <a:r>
                        <a:rPr lang="en-US" sz="1000">
                          <a:effectLst/>
                          <a:latin typeface="Times New Roman"/>
                          <a:ea typeface="Times New Roman"/>
                          <a:cs typeface="Times New Roman"/>
                        </a:rPr>
                        <a:t>50 </a:t>
                      </a:r>
                      <a:r>
                        <a:rPr lang="en-US" sz="1000" spc="-5">
                          <a:effectLst/>
                          <a:latin typeface="Times New Roman"/>
                          <a:ea typeface="Times New Roman"/>
                          <a:cs typeface="Times New Roman"/>
                        </a:rPr>
                        <a:t>minutes</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only, </a:t>
                      </a:r>
                      <a:r>
                        <a:rPr lang="en-US" sz="1000">
                          <a:effectLst/>
                          <a:latin typeface="Times New Roman"/>
                          <a:ea typeface="Times New Roman"/>
                          <a:cs typeface="Times New Roman"/>
                        </a:rPr>
                        <a:t>then</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place</a:t>
                      </a:r>
                      <a:r>
                        <a:rPr lang="en-US" sz="1000" spc="-5">
                          <a:effectLst/>
                          <a:latin typeface="Times New Roman"/>
                          <a:ea typeface="Times New Roman"/>
                          <a:cs typeface="Times New Roman"/>
                        </a:rPr>
                        <a:t> </a:t>
                      </a:r>
                      <a:r>
                        <a:rPr lang="en-US" sz="1000">
                          <a:effectLst/>
                          <a:latin typeface="Times New Roman"/>
                          <a:ea typeface="Times New Roman"/>
                          <a:cs typeface="Times New Roman"/>
                        </a:rPr>
                        <a:t>in</a:t>
                      </a:r>
                      <a:r>
                        <a:rPr lang="en-US" sz="1000" spc="-10">
                          <a:effectLst/>
                          <a:latin typeface="Times New Roman"/>
                          <a:ea typeface="Times New Roman"/>
                          <a:cs typeface="Times New Roman"/>
                        </a:rPr>
                        <a:t> </a:t>
                      </a:r>
                      <a:r>
                        <a:rPr lang="en-US" sz="1000" spc="-5">
                          <a:effectLst/>
                          <a:latin typeface="Times New Roman"/>
                          <a:ea typeface="Times New Roman"/>
                          <a:cs typeface="Times New Roman"/>
                        </a:rPr>
                        <a:t>slurry, and </a:t>
                      </a:r>
                      <a:r>
                        <a:rPr lang="en-US" sz="1000">
                          <a:effectLst/>
                          <a:latin typeface="Times New Roman"/>
                          <a:ea typeface="Times New Roman"/>
                          <a:cs typeface="Times New Roman"/>
                        </a:rPr>
                        <a:t>if needed,</a:t>
                      </a:r>
                      <a:r>
                        <a:rPr lang="en-US" sz="1000" spc="-5">
                          <a:effectLst/>
                          <a:latin typeface="Times New Roman"/>
                          <a:ea typeface="Times New Roman"/>
                          <a:cs typeface="Times New Roman"/>
                        </a:rPr>
                        <a:t> </a:t>
                      </a:r>
                      <a:r>
                        <a:rPr lang="en-US" sz="1000">
                          <a:effectLst/>
                          <a:latin typeface="Times New Roman"/>
                          <a:ea typeface="Times New Roman"/>
                          <a:cs typeface="Times New Roman"/>
                        </a:rPr>
                        <a:t>follow</a:t>
                      </a:r>
                      <a:r>
                        <a:rPr lang="en-US" sz="1000" spc="-20">
                          <a:effectLst/>
                          <a:latin typeface="Times New Roman"/>
                          <a:ea typeface="Times New Roman"/>
                          <a:cs typeface="Times New Roman"/>
                        </a:rPr>
                        <a:t> </a:t>
                      </a:r>
                      <a:r>
                        <a:rPr lang="en-US" sz="1000" spc="-15">
                          <a:effectLst/>
                          <a:latin typeface="Times New Roman"/>
                          <a:ea typeface="Times New Roman"/>
                          <a:cs typeface="Times New Roman"/>
                        </a:rPr>
                        <a:t>w/</a:t>
                      </a:r>
                      <a:r>
                        <a:rPr lang="en-US" sz="1000" spc="-5">
                          <a:effectLst/>
                          <a:latin typeface="Times New Roman"/>
                          <a:ea typeface="Times New Roman"/>
                          <a:cs typeface="Times New Roman"/>
                        </a:rPr>
                        <a:t> </a:t>
                      </a:r>
                      <a:r>
                        <a:rPr lang="en-US" sz="1000">
                          <a:effectLst/>
                          <a:latin typeface="Times New Roman"/>
                          <a:ea typeface="Times New Roman"/>
                          <a:cs typeface="Times New Roman"/>
                        </a:rPr>
                        <a:t>ice.</a:t>
                      </a:r>
                      <a:r>
                        <a:rPr lang="en-US" sz="1000" spc="-5">
                          <a:effectLst/>
                          <a:latin typeface="Times New Roman"/>
                          <a:ea typeface="Times New Roman"/>
                          <a:cs typeface="Times New Roman"/>
                        </a:rPr>
                        <a:t> Lab</a:t>
                      </a:r>
                      <a:r>
                        <a:rPr lang="en-US" sz="1000">
                          <a:effectLst/>
                          <a:latin typeface="Times New Roman"/>
                          <a:ea typeface="Times New Roman"/>
                          <a:cs typeface="Times New Roman"/>
                        </a:rPr>
                        <a:t> processes</a:t>
                      </a:r>
                      <a:r>
                        <a:rPr lang="en-US" sz="1000" spc="-5">
                          <a:effectLst/>
                          <a:latin typeface="Times New Roman"/>
                          <a:ea typeface="Times New Roman"/>
                          <a:cs typeface="Times New Roman"/>
                        </a:rPr>
                        <a:t> </a:t>
                      </a:r>
                      <a:r>
                        <a:rPr lang="en-US" sz="1000">
                          <a:effectLst/>
                          <a:latin typeface="Times New Roman"/>
                          <a:ea typeface="Times New Roman"/>
                          <a:cs typeface="Times New Roman"/>
                        </a:rPr>
                        <a:t>on</a:t>
                      </a:r>
                      <a:r>
                        <a:rPr lang="en-US" sz="1000" spc="-15">
                          <a:effectLst/>
                          <a:latin typeface="Times New Roman"/>
                          <a:ea typeface="Times New Roman"/>
                          <a:cs typeface="Times New Roman"/>
                        </a:rPr>
                        <a:t> </a:t>
                      </a:r>
                      <a:r>
                        <a:rPr lang="en-US" sz="1000" spc="-5">
                          <a:effectLst/>
                          <a:latin typeface="Times New Roman"/>
                          <a:ea typeface="Times New Roman"/>
                          <a:cs typeface="Times New Roman"/>
                        </a:rPr>
                        <a:t>arrival</a:t>
                      </a:r>
                      <a:r>
                        <a:rPr lang="en-US" sz="1000" spc="315">
                          <a:effectLst/>
                          <a:latin typeface="Times New Roman"/>
                          <a:ea typeface="Times New Roman"/>
                          <a:cs typeface="Times New Roman"/>
                        </a:rPr>
                        <a:t> </a:t>
                      </a:r>
                      <a:r>
                        <a:rPr lang="en-US" sz="1000">
                          <a:effectLst/>
                          <a:latin typeface="Times New Roman"/>
                          <a:ea typeface="Times New Roman"/>
                          <a:cs typeface="Times New Roman"/>
                        </a:rPr>
                        <a:t>or</a:t>
                      </a:r>
                      <a:r>
                        <a:rPr lang="en-US" sz="1000" spc="-25">
                          <a:effectLst/>
                          <a:latin typeface="Times New Roman"/>
                          <a:ea typeface="Times New Roman"/>
                          <a:cs typeface="Times New Roman"/>
                        </a:rPr>
                        <a:t> </a:t>
                      </a:r>
                      <a:r>
                        <a:rPr lang="en-US" sz="1000" spc="-5">
                          <a:effectLst/>
                          <a:latin typeface="Times New Roman"/>
                          <a:ea typeface="Times New Roman"/>
                          <a:cs typeface="Times New Roman"/>
                        </a:rPr>
                        <a:t>after</a:t>
                      </a:r>
                      <a:r>
                        <a:rPr lang="en-US" sz="1000" spc="-15">
                          <a:effectLst/>
                          <a:latin typeface="Times New Roman"/>
                          <a:ea typeface="Times New Roman"/>
                          <a:cs typeface="Times New Roman"/>
                        </a:rPr>
                        <a:t> </a:t>
                      </a:r>
                      <a:r>
                        <a:rPr lang="en-US" sz="1000">
                          <a:effectLst/>
                          <a:latin typeface="Times New Roman"/>
                          <a:ea typeface="Times New Roman"/>
                          <a:cs typeface="Times New Roman"/>
                        </a:rPr>
                        <a:t>slurry</a:t>
                      </a:r>
                      <a:r>
                        <a:rPr lang="en-US" sz="1000" spc="-40">
                          <a:effectLst/>
                          <a:latin typeface="Times New Roman"/>
                          <a:ea typeface="Times New Roman"/>
                          <a:cs typeface="Times New Roman"/>
                        </a:rPr>
                        <a:t> </a:t>
                      </a:r>
                      <a:r>
                        <a:rPr lang="en-US" sz="1000">
                          <a:effectLst/>
                          <a:latin typeface="Times New Roman"/>
                          <a:ea typeface="Times New Roman"/>
                          <a:cs typeface="Times New Roman"/>
                        </a:rPr>
                        <a:t>process</a:t>
                      </a:r>
                      <a:r>
                        <a:rPr lang="en-US" sz="1000" spc="-25">
                          <a:effectLst/>
                          <a:latin typeface="Times New Roman"/>
                          <a:ea typeface="Times New Roman"/>
                          <a:cs typeface="Times New Roman"/>
                        </a:rPr>
                        <a:t> </a:t>
                      </a:r>
                      <a:r>
                        <a:rPr lang="en-US" sz="1000">
                          <a:effectLst/>
                          <a:latin typeface="Times New Roman"/>
                          <a:ea typeface="Times New Roman"/>
                          <a:cs typeface="Times New Roman"/>
                        </a:rPr>
                        <a:t>at</a:t>
                      </a:r>
                      <a:r>
                        <a:rPr lang="en-US" sz="1000" spc="-20">
                          <a:effectLst/>
                          <a:latin typeface="Times New Roman"/>
                          <a:ea typeface="Times New Roman"/>
                          <a:cs typeface="Times New Roman"/>
                        </a:rPr>
                        <a:t> </a:t>
                      </a:r>
                      <a:r>
                        <a:rPr lang="en-US" sz="1000">
                          <a:effectLst/>
                          <a:latin typeface="Times New Roman"/>
                          <a:ea typeface="Times New Roman"/>
                          <a:cs typeface="Times New Roman"/>
                        </a:rPr>
                        <a:t>lab.</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870">
                <a:tc>
                  <a:txBody>
                    <a:bodyPr/>
                    <a:lstStyle/>
                    <a:p>
                      <a:pPr marL="68580" marR="0" algn="ctr">
                        <a:spcBef>
                          <a:spcPts val="10"/>
                        </a:spcBef>
                        <a:spcAft>
                          <a:spcPts val="0"/>
                        </a:spcAft>
                      </a:pPr>
                      <a:r>
                        <a:rPr lang="en-US" sz="1000" b="1">
                          <a:effectLst/>
                          <a:latin typeface="Times New Roman"/>
                          <a:ea typeface="Calibri"/>
                          <a:cs typeface="Times New Roman"/>
                        </a:rPr>
                        <a:t>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5405" algn="just">
                        <a:lnSpc>
                          <a:spcPct val="99000"/>
                        </a:lnSpc>
                        <a:spcBef>
                          <a:spcPts val="0"/>
                        </a:spcBef>
                        <a:spcAft>
                          <a:spcPts val="0"/>
                        </a:spcAft>
                      </a:pPr>
                      <a:r>
                        <a:rPr lang="en-US" sz="1000" dirty="0">
                          <a:effectLst/>
                          <a:latin typeface="Times New Roman"/>
                          <a:ea typeface="Times New Roman"/>
                          <a:cs typeface="Times New Roman"/>
                        </a:rPr>
                        <a:t>NSSP</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standard</a:t>
                      </a:r>
                      <a:r>
                        <a:rPr lang="en-US" sz="1000" spc="45" dirty="0">
                          <a:effectLst/>
                          <a:latin typeface="Times New Roman"/>
                          <a:ea typeface="Times New Roman"/>
                          <a:cs typeface="Times New Roman"/>
                        </a:rPr>
                        <a:t> </a:t>
                      </a:r>
                      <a:r>
                        <a:rPr lang="en-US" sz="1000" dirty="0">
                          <a:effectLst/>
                          <a:latin typeface="Times New Roman"/>
                          <a:ea typeface="Times New Roman"/>
                          <a:cs typeface="Times New Roman"/>
                        </a:rPr>
                        <a:t>VPCP:</a:t>
                      </a:r>
                      <a:r>
                        <a:rPr lang="en-US" sz="1000" spc="40" dirty="0">
                          <a:effectLst/>
                          <a:latin typeface="Times New Roman"/>
                          <a:ea typeface="Times New Roman"/>
                          <a:cs typeface="Times New Roman"/>
                        </a:rPr>
                        <a:t> </a:t>
                      </a:r>
                      <a:r>
                        <a:rPr lang="en-US" sz="1000" spc="-5" dirty="0">
                          <a:effectLst/>
                          <a:latin typeface="Times New Roman"/>
                          <a:ea typeface="Times New Roman"/>
                          <a:cs typeface="Times New Roman"/>
                        </a:rPr>
                        <a:t>Shade</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15</a:t>
                      </a:r>
                      <a:r>
                        <a:rPr lang="en-US" sz="1000" spc="65" dirty="0">
                          <a:effectLst/>
                          <a:latin typeface="Times New Roman"/>
                          <a:ea typeface="Times New Roman"/>
                          <a:cs typeface="Times New Roman"/>
                        </a:rPr>
                        <a:t> </a:t>
                      </a:r>
                      <a:r>
                        <a:rPr lang="en-US" sz="1000" dirty="0">
                          <a:effectLst/>
                          <a:latin typeface="Times New Roman"/>
                          <a:ea typeface="Times New Roman"/>
                          <a:cs typeface="Times New Roman"/>
                        </a:rPr>
                        <a:t>–</a:t>
                      </a:r>
                      <a:r>
                        <a:rPr lang="en-US" sz="1000" spc="35" dirty="0">
                          <a:effectLst/>
                          <a:latin typeface="Times New Roman"/>
                          <a:ea typeface="Times New Roman"/>
                          <a:cs typeface="Times New Roman"/>
                        </a:rPr>
                        <a:t> </a:t>
                      </a:r>
                      <a:r>
                        <a:rPr lang="en-US" sz="1000" dirty="0">
                          <a:effectLst/>
                          <a:latin typeface="Times New Roman"/>
                          <a:ea typeface="Times New Roman"/>
                          <a:cs typeface="Times New Roman"/>
                        </a:rPr>
                        <a:t>20</a:t>
                      </a:r>
                      <a:r>
                        <a:rPr lang="en-US" sz="1000" spc="35" dirty="0">
                          <a:effectLst/>
                          <a:latin typeface="Times New Roman"/>
                          <a:ea typeface="Times New Roman"/>
                          <a:cs typeface="Times New Roman"/>
                        </a:rPr>
                        <a:t> </a:t>
                      </a:r>
                      <a:r>
                        <a:rPr lang="en-US" sz="1000" spc="-5" dirty="0">
                          <a:effectLst/>
                          <a:latin typeface="Times New Roman"/>
                          <a:ea typeface="Times New Roman"/>
                          <a:cs typeface="Times New Roman"/>
                        </a:rPr>
                        <a:t>oysters</a:t>
                      </a:r>
                      <a:r>
                        <a:rPr lang="en-US" sz="1000" spc="35" dirty="0">
                          <a:effectLst/>
                          <a:latin typeface="Times New Roman"/>
                          <a:ea typeface="Times New Roman"/>
                          <a:cs typeface="Times New Roman"/>
                        </a:rPr>
                        <a:t> </a:t>
                      </a:r>
                      <a:r>
                        <a:rPr lang="en-US" sz="1000" spc="-5" dirty="0">
                          <a:effectLst/>
                          <a:latin typeface="Times New Roman"/>
                          <a:ea typeface="Times New Roman"/>
                          <a:cs typeface="Times New Roman"/>
                        </a:rPr>
                        <a:t>for</a:t>
                      </a:r>
                      <a:r>
                        <a:rPr lang="en-US" sz="1000" spc="45" dirty="0">
                          <a:effectLst/>
                          <a:latin typeface="Times New Roman"/>
                          <a:ea typeface="Times New Roman"/>
                          <a:cs typeface="Times New Roman"/>
                        </a:rPr>
                        <a:t> </a:t>
                      </a:r>
                      <a:r>
                        <a:rPr lang="en-US" sz="1000" dirty="0">
                          <a:effectLst/>
                          <a:latin typeface="Times New Roman"/>
                          <a:ea typeface="Times New Roman"/>
                          <a:cs typeface="Times New Roman"/>
                        </a:rPr>
                        <a:t>5</a:t>
                      </a:r>
                      <a:r>
                        <a:rPr lang="en-US" sz="1000" spc="45" dirty="0">
                          <a:effectLst/>
                          <a:latin typeface="Times New Roman"/>
                          <a:ea typeface="Times New Roman"/>
                          <a:cs typeface="Times New Roman"/>
                        </a:rPr>
                        <a:t> </a:t>
                      </a:r>
                      <a:r>
                        <a:rPr lang="en-US" sz="1000" spc="-5" dirty="0">
                          <a:effectLst/>
                          <a:latin typeface="Times New Roman"/>
                          <a:ea typeface="Times New Roman"/>
                          <a:cs typeface="Times New Roman"/>
                        </a:rPr>
                        <a:t>hours</a:t>
                      </a:r>
                      <a:r>
                        <a:rPr lang="en-US" sz="1000" spc="35" dirty="0">
                          <a:effectLst/>
                          <a:latin typeface="Times New Roman"/>
                          <a:ea typeface="Times New Roman"/>
                          <a:cs typeface="Times New Roman"/>
                        </a:rPr>
                        <a:t> </a:t>
                      </a:r>
                      <a:r>
                        <a:rPr lang="en-US" sz="1000" dirty="0">
                          <a:effectLst/>
                          <a:latin typeface="Times New Roman"/>
                          <a:ea typeface="Times New Roman"/>
                          <a:cs typeface="Times New Roman"/>
                        </a:rPr>
                        <a:t>from</a:t>
                      </a:r>
                      <a:r>
                        <a:rPr lang="en-US" sz="1000" spc="35" dirty="0">
                          <a:effectLst/>
                          <a:latin typeface="Times New Roman"/>
                          <a:ea typeface="Times New Roman"/>
                          <a:cs typeface="Times New Roman"/>
                        </a:rPr>
                        <a:t> </a:t>
                      </a:r>
                      <a:r>
                        <a:rPr lang="en-US" sz="1000" spc="-5" dirty="0">
                          <a:effectLst/>
                          <a:latin typeface="Times New Roman"/>
                          <a:ea typeface="Times New Roman"/>
                          <a:cs typeface="Times New Roman"/>
                        </a:rPr>
                        <a:t>harvest</a:t>
                      </a:r>
                      <a:r>
                        <a:rPr lang="en-US" sz="1000" spc="35" dirty="0">
                          <a:effectLst/>
                          <a:latin typeface="Times New Roman"/>
                          <a:ea typeface="Times New Roman"/>
                          <a:cs typeface="Times New Roman"/>
                        </a:rPr>
                        <a:t> </a:t>
                      </a:r>
                      <a:r>
                        <a:rPr lang="en-US" sz="1000" dirty="0">
                          <a:effectLst/>
                          <a:latin typeface="Times New Roman"/>
                          <a:ea typeface="Times New Roman"/>
                          <a:cs typeface="Times New Roman"/>
                        </a:rPr>
                        <a:t>then</a:t>
                      </a:r>
                      <a:r>
                        <a:rPr lang="en-US" sz="1000" spc="35" dirty="0">
                          <a:effectLst/>
                          <a:latin typeface="Times New Roman"/>
                          <a:ea typeface="Times New Roman"/>
                          <a:cs typeface="Times New Roman"/>
                        </a:rPr>
                        <a:t> </a:t>
                      </a:r>
                      <a:r>
                        <a:rPr lang="en-US" sz="1000" dirty="0">
                          <a:effectLst/>
                          <a:latin typeface="Times New Roman"/>
                          <a:ea typeface="Times New Roman"/>
                          <a:cs typeface="Times New Roman"/>
                        </a:rPr>
                        <a:t>into</a:t>
                      </a:r>
                      <a:r>
                        <a:rPr lang="en-US" sz="1000" spc="45" dirty="0">
                          <a:effectLst/>
                          <a:latin typeface="Times New Roman"/>
                          <a:ea typeface="Times New Roman"/>
                          <a:cs typeface="Times New Roman"/>
                        </a:rPr>
                        <a:t> </a:t>
                      </a:r>
                      <a:r>
                        <a:rPr lang="en-US" sz="1000" spc="-5" dirty="0">
                          <a:effectLst/>
                          <a:latin typeface="Times New Roman"/>
                          <a:ea typeface="Times New Roman"/>
                          <a:cs typeface="Times New Roman"/>
                        </a:rPr>
                        <a:t>traditional</a:t>
                      </a:r>
                      <a:r>
                        <a:rPr lang="en-US" sz="1000" spc="345" dirty="0">
                          <a:effectLst/>
                          <a:latin typeface="Times New Roman"/>
                          <a:ea typeface="Times New Roman"/>
                          <a:cs typeface="Times New Roman"/>
                        </a:rPr>
                        <a:t> </a:t>
                      </a:r>
                      <a:r>
                        <a:rPr lang="en-US" sz="1000" spc="-5" dirty="0">
                          <a:effectLst/>
                          <a:latin typeface="Times New Roman"/>
                          <a:ea typeface="Times New Roman"/>
                          <a:cs typeface="Times New Roman"/>
                        </a:rPr>
                        <a:t>mechanical</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temperature</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control</a:t>
                      </a:r>
                      <a:r>
                        <a:rPr lang="en-US" sz="1000" spc="35" dirty="0">
                          <a:effectLst/>
                          <a:latin typeface="Times New Roman"/>
                          <a:ea typeface="Times New Roman"/>
                          <a:cs typeface="Times New Roman"/>
                        </a:rPr>
                        <a:t> </a:t>
                      </a:r>
                      <a:r>
                        <a:rPr lang="en-US" sz="1000" spc="-5" dirty="0">
                          <a:effectLst/>
                          <a:latin typeface="Times New Roman"/>
                          <a:ea typeface="Times New Roman"/>
                          <a:cs typeface="Times New Roman"/>
                        </a:rPr>
                        <a:t>for</a:t>
                      </a:r>
                      <a:r>
                        <a:rPr lang="en-US" sz="1000" spc="40" dirty="0">
                          <a:effectLst/>
                          <a:latin typeface="Times New Roman"/>
                          <a:ea typeface="Times New Roman"/>
                          <a:cs typeface="Times New Roman"/>
                        </a:rPr>
                        <a:t> </a:t>
                      </a:r>
                      <a:r>
                        <a:rPr lang="en-US" sz="1000" spc="-5" dirty="0">
                          <a:effectLst/>
                          <a:latin typeface="Times New Roman"/>
                          <a:ea typeface="Times New Roman"/>
                          <a:cs typeface="Times New Roman"/>
                        </a:rPr>
                        <a:t>10</a:t>
                      </a:r>
                      <a:r>
                        <a:rPr lang="en-US" sz="1000" spc="45" dirty="0">
                          <a:effectLst/>
                          <a:latin typeface="Times New Roman"/>
                          <a:ea typeface="Times New Roman"/>
                          <a:cs typeface="Times New Roman"/>
                        </a:rPr>
                        <a:t> </a:t>
                      </a:r>
                      <a:r>
                        <a:rPr lang="en-US" sz="1000" spc="-5" dirty="0">
                          <a:effectLst/>
                          <a:latin typeface="Times New Roman"/>
                          <a:ea typeface="Times New Roman"/>
                          <a:cs typeface="Times New Roman"/>
                        </a:rPr>
                        <a:t>hours</a:t>
                      </a:r>
                      <a:r>
                        <a:rPr lang="en-US" sz="1000" spc="35" dirty="0">
                          <a:effectLst/>
                          <a:latin typeface="Times New Roman"/>
                          <a:ea typeface="Times New Roman"/>
                          <a:cs typeface="Times New Roman"/>
                        </a:rPr>
                        <a:t> </a:t>
                      </a:r>
                      <a:r>
                        <a:rPr lang="en-US" sz="1000" dirty="0">
                          <a:effectLst/>
                          <a:latin typeface="Times New Roman"/>
                          <a:ea typeface="Times New Roman"/>
                          <a:cs typeface="Times New Roman"/>
                        </a:rPr>
                        <a:t>to</a:t>
                      </a:r>
                      <a:r>
                        <a:rPr lang="en-US" sz="1000" spc="45" dirty="0">
                          <a:effectLst/>
                          <a:latin typeface="Times New Roman"/>
                          <a:ea typeface="Times New Roman"/>
                          <a:cs typeface="Times New Roman"/>
                        </a:rPr>
                        <a:t> </a:t>
                      </a:r>
                      <a:r>
                        <a:rPr lang="en-US" sz="1000" dirty="0">
                          <a:effectLst/>
                          <a:latin typeface="Times New Roman"/>
                          <a:ea typeface="Times New Roman"/>
                          <a:cs typeface="Times New Roman"/>
                        </a:rPr>
                        <a:t>an</a:t>
                      </a:r>
                      <a:r>
                        <a:rPr lang="en-US" sz="1000" spc="35" dirty="0">
                          <a:effectLst/>
                          <a:latin typeface="Times New Roman"/>
                          <a:ea typeface="Times New Roman"/>
                          <a:cs typeface="Times New Roman"/>
                        </a:rPr>
                        <a:t> </a:t>
                      </a:r>
                      <a:r>
                        <a:rPr lang="en-US" sz="1000" spc="-5" dirty="0">
                          <a:effectLst/>
                          <a:latin typeface="Times New Roman"/>
                          <a:ea typeface="Times New Roman"/>
                          <a:cs typeface="Times New Roman"/>
                        </a:rPr>
                        <a:t>internal</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temperature</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of</a:t>
                      </a:r>
                      <a:r>
                        <a:rPr lang="en-US" sz="1000" spc="30" dirty="0">
                          <a:effectLst/>
                          <a:latin typeface="Times New Roman"/>
                          <a:ea typeface="Times New Roman"/>
                          <a:cs typeface="Times New Roman"/>
                        </a:rPr>
                        <a:t> </a:t>
                      </a:r>
                      <a:r>
                        <a:rPr lang="en-US" sz="1000" dirty="0">
                          <a:effectLst/>
                          <a:latin typeface="Times New Roman"/>
                          <a:ea typeface="Times New Roman"/>
                          <a:cs typeface="Times New Roman"/>
                        </a:rPr>
                        <a:t>10°</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C</a:t>
                      </a:r>
                      <a:r>
                        <a:rPr lang="en-US" sz="1000" spc="35" dirty="0">
                          <a:effectLst/>
                          <a:latin typeface="Times New Roman"/>
                          <a:ea typeface="Times New Roman"/>
                          <a:cs typeface="Times New Roman"/>
                        </a:rPr>
                        <a:t> </a:t>
                      </a:r>
                      <a:r>
                        <a:rPr lang="en-US" sz="1000" dirty="0">
                          <a:effectLst/>
                          <a:latin typeface="Times New Roman"/>
                          <a:ea typeface="Times New Roman"/>
                          <a:cs typeface="Times New Roman"/>
                        </a:rPr>
                        <a:t>or</a:t>
                      </a:r>
                      <a:r>
                        <a:rPr lang="en-US" sz="1000" spc="30" dirty="0">
                          <a:effectLst/>
                          <a:latin typeface="Times New Roman"/>
                          <a:ea typeface="Times New Roman"/>
                          <a:cs typeface="Times New Roman"/>
                        </a:rPr>
                        <a:t> </a:t>
                      </a:r>
                      <a:r>
                        <a:rPr lang="en-US" sz="1000" dirty="0">
                          <a:effectLst/>
                          <a:latin typeface="Times New Roman"/>
                          <a:ea typeface="Times New Roman"/>
                          <a:cs typeface="Times New Roman"/>
                        </a:rPr>
                        <a:t>50°</a:t>
                      </a:r>
                      <a:r>
                        <a:rPr lang="en-US" sz="1000" spc="25" dirty="0">
                          <a:effectLst/>
                          <a:latin typeface="Times New Roman"/>
                          <a:ea typeface="Times New Roman"/>
                          <a:cs typeface="Times New Roman"/>
                        </a:rPr>
                        <a:t> </a:t>
                      </a:r>
                      <a:r>
                        <a:rPr lang="en-US" sz="1000" dirty="0">
                          <a:effectLst/>
                          <a:latin typeface="Times New Roman"/>
                          <a:ea typeface="Times New Roman"/>
                          <a:cs typeface="Times New Roman"/>
                        </a:rPr>
                        <a:t>F.</a:t>
                      </a:r>
                      <a:r>
                        <a:rPr lang="en-US" sz="1000" spc="45" dirty="0">
                          <a:effectLst/>
                          <a:latin typeface="Times New Roman"/>
                          <a:ea typeface="Times New Roman"/>
                          <a:cs typeface="Times New Roman"/>
                        </a:rPr>
                        <a:t> </a:t>
                      </a:r>
                      <a:r>
                        <a:rPr lang="en-US" sz="1000" spc="-5" dirty="0">
                          <a:effectLst/>
                          <a:latin typeface="Times New Roman"/>
                          <a:ea typeface="Times New Roman"/>
                          <a:cs typeface="Times New Roman"/>
                        </a:rPr>
                        <a:t>Lab</a:t>
                      </a:r>
                      <a:r>
                        <a:rPr lang="en-US" sz="1000" spc="45" dirty="0">
                          <a:effectLst/>
                          <a:latin typeface="Times New Roman"/>
                          <a:ea typeface="Times New Roman"/>
                          <a:cs typeface="Times New Roman"/>
                        </a:rPr>
                        <a:t> </a:t>
                      </a:r>
                      <a:r>
                        <a:rPr lang="en-US" sz="1000" spc="-5" dirty="0">
                          <a:effectLst/>
                          <a:latin typeface="Times New Roman"/>
                          <a:ea typeface="Times New Roman"/>
                          <a:cs typeface="Times New Roman"/>
                        </a:rPr>
                        <a:t>takes</a:t>
                      </a:r>
                      <a:r>
                        <a:rPr lang="en-US" sz="1000" spc="345" dirty="0">
                          <a:effectLst/>
                          <a:latin typeface="Times New Roman"/>
                          <a:ea typeface="Times New Roman"/>
                          <a:cs typeface="Times New Roman"/>
                        </a:rPr>
                        <a:t> </a:t>
                      </a:r>
                      <a:r>
                        <a:rPr lang="en-US" sz="1000" spc="-5" dirty="0">
                          <a:effectLst/>
                          <a:latin typeface="Times New Roman"/>
                          <a:ea typeface="Times New Roman"/>
                          <a:cs typeface="Times New Roman"/>
                        </a:rPr>
                        <a:t>shaded</a:t>
                      </a:r>
                      <a:r>
                        <a:rPr lang="en-US" sz="1000" spc="-15" dirty="0">
                          <a:effectLst/>
                          <a:latin typeface="Times New Roman"/>
                          <a:ea typeface="Times New Roman"/>
                          <a:cs typeface="Times New Roman"/>
                        </a:rPr>
                        <a:t> </a:t>
                      </a:r>
                      <a:r>
                        <a:rPr lang="en-US" sz="1000" dirty="0">
                          <a:effectLst/>
                          <a:latin typeface="Times New Roman"/>
                          <a:ea typeface="Times New Roman"/>
                          <a:cs typeface="Times New Roman"/>
                        </a:rPr>
                        <a:t>product,</a:t>
                      </a:r>
                      <a:r>
                        <a:rPr lang="en-US" sz="1000" spc="215" dirty="0">
                          <a:effectLst/>
                          <a:latin typeface="Times New Roman"/>
                          <a:ea typeface="Times New Roman"/>
                          <a:cs typeface="Times New Roman"/>
                        </a:rPr>
                        <a:t> </a:t>
                      </a:r>
                      <a:r>
                        <a:rPr lang="en-US" sz="1000" dirty="0">
                          <a:effectLst/>
                          <a:latin typeface="Times New Roman"/>
                          <a:ea typeface="Times New Roman"/>
                          <a:cs typeface="Times New Roman"/>
                        </a:rPr>
                        <a:t>places</a:t>
                      </a:r>
                      <a:r>
                        <a:rPr lang="en-US" sz="1000" spc="-25" dirty="0">
                          <a:effectLst/>
                          <a:latin typeface="Times New Roman"/>
                          <a:ea typeface="Times New Roman"/>
                          <a:cs typeface="Times New Roman"/>
                        </a:rPr>
                        <a:t> </a:t>
                      </a:r>
                      <a:r>
                        <a:rPr lang="en-US" sz="1000" spc="5" dirty="0">
                          <a:effectLst/>
                          <a:latin typeface="Times New Roman"/>
                          <a:ea typeface="Times New Roman"/>
                          <a:cs typeface="Times New Roman"/>
                        </a:rPr>
                        <a:t>in</a:t>
                      </a:r>
                      <a:r>
                        <a:rPr lang="en-US" sz="1000" spc="-25" dirty="0">
                          <a:effectLst/>
                          <a:latin typeface="Times New Roman"/>
                          <a:ea typeface="Times New Roman"/>
                          <a:cs typeface="Times New Roman"/>
                        </a:rPr>
                        <a:t> </a:t>
                      </a:r>
                      <a:r>
                        <a:rPr lang="en-US" sz="1000" dirty="0">
                          <a:effectLst/>
                          <a:latin typeface="Times New Roman"/>
                          <a:ea typeface="Times New Roman"/>
                          <a:cs typeface="Times New Roman"/>
                        </a:rPr>
                        <a:t>refrigerator</a:t>
                      </a:r>
                      <a:r>
                        <a:rPr lang="en-US" sz="1000" spc="-20" dirty="0">
                          <a:effectLst/>
                          <a:latin typeface="Times New Roman"/>
                          <a:ea typeface="Times New Roman"/>
                          <a:cs typeface="Times New Roman"/>
                        </a:rPr>
                        <a:t> </a:t>
                      </a:r>
                      <a:r>
                        <a:rPr lang="en-US" sz="1000" spc="-5" dirty="0">
                          <a:effectLst/>
                          <a:latin typeface="Times New Roman"/>
                          <a:ea typeface="Times New Roman"/>
                          <a:cs typeface="Times New Roman"/>
                        </a:rPr>
                        <a:t>for</a:t>
                      </a:r>
                      <a:r>
                        <a:rPr lang="en-US" sz="1000" spc="-15" dirty="0">
                          <a:effectLst/>
                          <a:latin typeface="Times New Roman"/>
                          <a:ea typeface="Times New Roman"/>
                          <a:cs typeface="Times New Roman"/>
                        </a:rPr>
                        <a:t> </a:t>
                      </a:r>
                      <a:r>
                        <a:rPr lang="en-US" sz="1000" dirty="0">
                          <a:effectLst/>
                          <a:latin typeface="Times New Roman"/>
                          <a:ea typeface="Times New Roman"/>
                          <a:cs typeface="Times New Roman"/>
                        </a:rPr>
                        <a:t>10</a:t>
                      </a:r>
                      <a:r>
                        <a:rPr lang="en-US" sz="1000" spc="-15" dirty="0">
                          <a:effectLst/>
                          <a:latin typeface="Times New Roman"/>
                          <a:ea typeface="Times New Roman"/>
                          <a:cs typeface="Times New Roman"/>
                        </a:rPr>
                        <a:t> </a:t>
                      </a:r>
                      <a:r>
                        <a:rPr lang="en-US" sz="1000" spc="-5" dirty="0">
                          <a:effectLst/>
                          <a:latin typeface="Times New Roman"/>
                          <a:ea typeface="Times New Roman"/>
                          <a:cs typeface="Times New Roman"/>
                        </a:rPr>
                        <a:t>hours</a:t>
                      </a:r>
                      <a:r>
                        <a:rPr lang="en-US" sz="1000" spc="-25" dirty="0">
                          <a:effectLst/>
                          <a:latin typeface="Times New Roman"/>
                          <a:ea typeface="Times New Roman"/>
                          <a:cs typeface="Times New Roman"/>
                        </a:rPr>
                        <a:t> </a:t>
                      </a:r>
                      <a:r>
                        <a:rPr lang="en-US" sz="1000" dirty="0">
                          <a:effectLst/>
                          <a:latin typeface="Times New Roman"/>
                          <a:ea typeface="Times New Roman"/>
                          <a:cs typeface="Times New Roman"/>
                        </a:rPr>
                        <a:t>of</a:t>
                      </a:r>
                      <a:r>
                        <a:rPr lang="en-US" sz="1000" spc="-20" dirty="0">
                          <a:effectLst/>
                          <a:latin typeface="Times New Roman"/>
                          <a:ea typeface="Times New Roman"/>
                          <a:cs typeface="Times New Roman"/>
                        </a:rPr>
                        <a:t> </a:t>
                      </a:r>
                      <a:r>
                        <a:rPr lang="en-US" sz="1000" dirty="0">
                          <a:effectLst/>
                          <a:latin typeface="Times New Roman"/>
                          <a:ea typeface="Times New Roman"/>
                          <a:cs typeface="Times New Roman"/>
                        </a:rPr>
                        <a:t>cooling</a:t>
                      </a:r>
                      <a:r>
                        <a:rPr lang="en-US" sz="1000" spc="-25" dirty="0">
                          <a:effectLst/>
                          <a:latin typeface="Times New Roman"/>
                          <a:ea typeface="Times New Roman"/>
                          <a:cs typeface="Times New Roman"/>
                        </a:rPr>
                        <a:t> </a:t>
                      </a:r>
                      <a:r>
                        <a:rPr lang="en-US" sz="1000" dirty="0">
                          <a:effectLst/>
                          <a:latin typeface="Times New Roman"/>
                          <a:ea typeface="Times New Roman"/>
                          <a:cs typeface="Times New Roman"/>
                        </a:rPr>
                        <a:t>and</a:t>
                      </a:r>
                      <a:r>
                        <a:rPr lang="en-US" sz="1000" spc="-15" dirty="0">
                          <a:effectLst/>
                          <a:latin typeface="Times New Roman"/>
                          <a:ea typeface="Times New Roman"/>
                          <a:cs typeface="Times New Roman"/>
                        </a:rPr>
                        <a:t> </a:t>
                      </a:r>
                      <a:r>
                        <a:rPr lang="en-US" sz="1000" dirty="0">
                          <a:effectLst/>
                          <a:latin typeface="Times New Roman"/>
                          <a:ea typeface="Times New Roman"/>
                          <a:cs typeface="Times New Roman"/>
                        </a:rPr>
                        <a:t>then</a:t>
                      </a:r>
                      <a:r>
                        <a:rPr lang="en-US" sz="1000" spc="-15" dirty="0">
                          <a:effectLst/>
                          <a:latin typeface="Times New Roman"/>
                          <a:ea typeface="Times New Roman"/>
                          <a:cs typeface="Times New Roman"/>
                        </a:rPr>
                        <a:t> </a:t>
                      </a:r>
                      <a:r>
                        <a:rPr lang="en-US" sz="1000" dirty="0">
                          <a:effectLst/>
                          <a:latin typeface="Times New Roman"/>
                          <a:ea typeface="Times New Roman"/>
                          <a:cs typeface="Times New Roman"/>
                        </a:rPr>
                        <a:t>lab</a:t>
                      </a:r>
                      <a:r>
                        <a:rPr lang="en-US" sz="1000" spc="-15" dirty="0">
                          <a:effectLst/>
                          <a:latin typeface="Times New Roman"/>
                          <a:ea typeface="Times New Roman"/>
                          <a:cs typeface="Times New Roman"/>
                        </a:rPr>
                        <a:t> </a:t>
                      </a:r>
                      <a:r>
                        <a:rPr lang="en-US" sz="1000" dirty="0">
                          <a:effectLst/>
                          <a:latin typeface="Times New Roman"/>
                          <a:ea typeface="Times New Roman"/>
                          <a:cs typeface="Times New Roman"/>
                        </a:rPr>
                        <a:t>takes</a:t>
                      </a:r>
                      <a:r>
                        <a:rPr lang="en-US" sz="1000" spc="-20" dirty="0">
                          <a:effectLst/>
                          <a:latin typeface="Times New Roman"/>
                          <a:ea typeface="Times New Roman"/>
                          <a:cs typeface="Times New Roman"/>
                        </a:rPr>
                        <a:t> </a:t>
                      </a:r>
                      <a:r>
                        <a:rPr lang="en-US" sz="1000" spc="5" dirty="0">
                          <a:effectLst/>
                          <a:latin typeface="Times New Roman"/>
                          <a:ea typeface="Times New Roman"/>
                          <a:cs typeface="Times New Roman"/>
                        </a:rPr>
                        <a:t>pre-process</a:t>
                      </a:r>
                      <a:r>
                        <a:rPr lang="en-US" sz="1000" spc="-10" dirty="0">
                          <a:effectLst/>
                          <a:latin typeface="Times New Roman"/>
                          <a:ea typeface="Times New Roman"/>
                          <a:cs typeface="Times New Roman"/>
                        </a:rPr>
                        <a:t> </a:t>
                      </a:r>
                      <a:r>
                        <a:rPr lang="en-US" sz="1000" spc="-5" dirty="0">
                          <a:effectLst/>
                          <a:latin typeface="Times New Roman"/>
                          <a:ea typeface="Times New Roman"/>
                          <a:cs typeface="Times New Roman"/>
                        </a:rPr>
                        <a:t>shell</a:t>
                      </a:r>
                      <a:r>
                        <a:rPr lang="en-US" sz="1000" spc="-25" dirty="0">
                          <a:effectLst/>
                          <a:latin typeface="Times New Roman"/>
                          <a:ea typeface="Times New Roman"/>
                          <a:cs typeface="Times New Roman"/>
                        </a:rPr>
                        <a:t> </a:t>
                      </a:r>
                      <a:r>
                        <a:rPr lang="en-US" sz="1000" dirty="0">
                          <a:effectLst/>
                          <a:latin typeface="Times New Roman"/>
                          <a:ea typeface="Times New Roman"/>
                          <a:cs typeface="Times New Roman"/>
                        </a:rPr>
                        <a:t>and</a:t>
                      </a:r>
                      <a:r>
                        <a:rPr lang="en-US" sz="1000" spc="250" dirty="0">
                          <a:effectLst/>
                          <a:latin typeface="Times New Roman"/>
                          <a:ea typeface="Times New Roman"/>
                          <a:cs typeface="Times New Roman"/>
                        </a:rPr>
                        <a:t> </a:t>
                      </a:r>
                      <a:r>
                        <a:rPr lang="en-US" sz="1000" spc="-5" dirty="0">
                          <a:effectLst/>
                          <a:latin typeface="Times New Roman"/>
                          <a:ea typeface="Times New Roman"/>
                          <a:cs typeface="Times New Roman"/>
                        </a:rPr>
                        <a:t>meat</a:t>
                      </a:r>
                      <a:r>
                        <a:rPr lang="en-US" sz="1000" spc="-40" dirty="0">
                          <a:effectLst/>
                          <a:latin typeface="Times New Roman"/>
                          <a:ea typeface="Times New Roman"/>
                          <a:cs typeface="Times New Roman"/>
                        </a:rPr>
                        <a:t> </a:t>
                      </a:r>
                      <a:r>
                        <a:rPr lang="en-US" sz="1000" dirty="0">
                          <a:effectLst/>
                          <a:latin typeface="Times New Roman"/>
                          <a:ea typeface="Times New Roman"/>
                          <a:cs typeface="Times New Roman"/>
                        </a:rPr>
                        <a:t>temperature</a:t>
                      </a:r>
                      <a:r>
                        <a:rPr lang="en-US" sz="1000" spc="-30" dirty="0">
                          <a:effectLst/>
                          <a:latin typeface="Times New Roman"/>
                          <a:ea typeface="Times New Roman"/>
                          <a:cs typeface="Times New Roman"/>
                        </a:rPr>
                        <a:t> </a:t>
                      </a:r>
                      <a:r>
                        <a:rPr lang="en-US" sz="1000" spc="-5" dirty="0">
                          <a:effectLst/>
                          <a:latin typeface="Times New Roman"/>
                          <a:ea typeface="Times New Roman"/>
                          <a:cs typeface="Times New Roman"/>
                        </a:rPr>
                        <a:t>and</a:t>
                      </a:r>
                      <a:r>
                        <a:rPr lang="en-US" sz="1000" spc="-25" dirty="0">
                          <a:effectLst/>
                          <a:latin typeface="Times New Roman"/>
                          <a:ea typeface="Times New Roman"/>
                          <a:cs typeface="Times New Roman"/>
                        </a:rPr>
                        <a:t> </a:t>
                      </a:r>
                      <a:r>
                        <a:rPr lang="en-US" sz="1000" dirty="0">
                          <a:effectLst/>
                          <a:latin typeface="Times New Roman"/>
                          <a:ea typeface="Times New Roman"/>
                          <a:cs typeface="Times New Roman"/>
                        </a:rPr>
                        <a:t>processes</a:t>
                      </a:r>
                      <a:r>
                        <a:rPr lang="en-US" sz="1000" spc="-35" dirty="0">
                          <a:effectLst/>
                          <a:latin typeface="Times New Roman"/>
                          <a:ea typeface="Times New Roman"/>
                          <a:cs typeface="Times New Roman"/>
                        </a:rPr>
                        <a:t> </a:t>
                      </a:r>
                      <a:r>
                        <a:rPr lang="en-US" sz="1000" spc="-5" dirty="0">
                          <a:effectLst/>
                          <a:latin typeface="Times New Roman"/>
                          <a:ea typeface="Times New Roman"/>
                          <a:cs typeface="Times New Roman"/>
                        </a:rPr>
                        <a:t>next</a:t>
                      </a:r>
                      <a:r>
                        <a:rPr lang="en-US" sz="1000" spc="-35" dirty="0">
                          <a:effectLst/>
                          <a:latin typeface="Times New Roman"/>
                          <a:ea typeface="Times New Roman"/>
                          <a:cs typeface="Times New Roman"/>
                        </a:rPr>
                        <a:t> </a:t>
                      </a:r>
                      <a:r>
                        <a:rPr lang="en-US" sz="1000" spc="5" dirty="0">
                          <a:effectLst/>
                          <a:latin typeface="Times New Roman"/>
                          <a:ea typeface="Times New Roman"/>
                          <a:cs typeface="Times New Roman"/>
                        </a:rPr>
                        <a:t>day!</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0856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28507"/>
            <a:ext cx="8229600" cy="306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326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32037"/>
            <a:ext cx="8229600" cy="286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463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Taylor Shellfish</a:t>
            </a:r>
            <a:endParaRPr lang="en-US" dirty="0"/>
          </a:p>
        </p:txBody>
      </p:sp>
      <p:sp>
        <p:nvSpPr>
          <p:cNvPr id="3" name="Content Placeholder 2"/>
          <p:cNvSpPr>
            <a:spLocks noGrp="1"/>
          </p:cNvSpPr>
          <p:nvPr>
            <p:ph idx="1"/>
          </p:nvPr>
        </p:nvSpPr>
        <p:spPr/>
        <p:txBody>
          <a:bodyPr/>
          <a:lstStyle/>
          <a:p>
            <a:r>
              <a:rPr lang="en-US" dirty="0"/>
              <a:t>Our methods were straight forward and simple.  Identify oysters with elevated levels during vibrio season, relay them in to growing trays stocked at grow out densities and hang them below rafts in water deep enough to reach the 12 – 15 C range while sampling at intervals to measure the changes in Vp levels</a:t>
            </a:r>
            <a:r>
              <a:rPr lang="en-US" dirty="0" smtClean="0"/>
              <a:t>.</a:t>
            </a:r>
          </a:p>
          <a:p>
            <a:r>
              <a:rPr lang="en-US" dirty="0" smtClean="0"/>
              <a:t>Methods: ??</a:t>
            </a:r>
            <a:endParaRPr lang="en-US" dirty="0"/>
          </a:p>
        </p:txBody>
      </p:sp>
    </p:spTree>
    <p:extLst>
      <p:ext uri="{BB962C8B-B14F-4D97-AF65-F5344CB8AC3E}">
        <p14:creationId xmlns:p14="http://schemas.microsoft.com/office/powerpoint/2010/main" val="300613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Apparent reduction across board, with all lots meeting then Canadian standards (n=5 sampling with only 1 result &gt;100 MPN) for oysters intended for raw consumption</a:t>
            </a:r>
            <a:r>
              <a:rPr lang="en-US" dirty="0" smtClean="0"/>
              <a:t>.</a:t>
            </a:r>
          </a:p>
          <a:p>
            <a:r>
              <a:rPr lang="en-US" dirty="0"/>
              <a:t>Some lot samples showed a low Zero hour and then suggested an increase over the first few days, but this is likely an indication of inadequate sampling at the zero hour and/or the inconsistency in Vp loads at the zero hour.  Regardless of zero-hour levels all lots showed a significant reduction by day 7. </a:t>
            </a:r>
          </a:p>
        </p:txBody>
      </p:sp>
    </p:spTree>
    <p:extLst>
      <p:ext uri="{BB962C8B-B14F-4D97-AF65-F5344CB8AC3E}">
        <p14:creationId xmlns:p14="http://schemas.microsoft.com/office/powerpoint/2010/main" val="273248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Auburn Univ. </a:t>
            </a:r>
            <a:r>
              <a:rPr lang="en-US" dirty="0" smtClean="0"/>
              <a:t>Resubmerging</a:t>
            </a:r>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48" y="1219200"/>
            <a:ext cx="7593052"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2748" y="5537200"/>
            <a:ext cx="7593052" cy="646331"/>
          </a:xfrm>
          <a:prstGeom prst="rect">
            <a:avLst/>
          </a:prstGeom>
          <a:noFill/>
        </p:spPr>
        <p:txBody>
          <a:bodyPr wrap="square" rtlCol="0">
            <a:spAutoFit/>
          </a:bodyPr>
          <a:lstStyle/>
          <a:p>
            <a:r>
              <a:rPr lang="en-US" dirty="0" smtClean="0"/>
              <a:t>Variation was seen amongst the trials, but Vibrio levels returned to background after 7d of </a:t>
            </a:r>
            <a:r>
              <a:rPr lang="en-US" dirty="0" err="1" smtClean="0"/>
              <a:t>resubmergence</a:t>
            </a:r>
            <a:r>
              <a:rPr lang="en-US" dirty="0" smtClean="0"/>
              <a:t>. </a:t>
            </a:r>
            <a:endParaRPr lang="en-US" dirty="0"/>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2057400"/>
            <a:ext cx="990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145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of contact</a:t>
            </a:r>
            <a:endParaRPr lang="en-US" dirty="0"/>
          </a:p>
        </p:txBody>
      </p:sp>
      <p:sp>
        <p:nvSpPr>
          <p:cNvPr id="4" name="Content Placeholder 3"/>
          <p:cNvSpPr>
            <a:spLocks noGrp="1"/>
          </p:cNvSpPr>
          <p:nvPr>
            <p:ph idx="1"/>
          </p:nvPr>
        </p:nvSpPr>
        <p:spPr>
          <a:xfrm>
            <a:off x="1219200" y="2286000"/>
            <a:ext cx="6629400" cy="3069336"/>
          </a:xfrm>
        </p:spPr>
        <p:txBody>
          <a:bodyPr/>
          <a:lstStyle/>
          <a:p>
            <a:r>
              <a:rPr lang="en-US" dirty="0" smtClean="0"/>
              <a:t>Dr. Stacey </a:t>
            </a:r>
            <a:r>
              <a:rPr lang="en-US" dirty="0" err="1" smtClean="0"/>
              <a:t>Degrasse</a:t>
            </a:r>
            <a:r>
              <a:rPr lang="en-US" dirty="0" smtClean="0"/>
              <a:t>, VARB Chair</a:t>
            </a:r>
          </a:p>
          <a:p>
            <a:pPr marL="411480" lvl="1" indent="0">
              <a:buNone/>
            </a:pPr>
            <a:r>
              <a:rPr lang="en-US" dirty="0" smtClean="0">
                <a:hlinkClick r:id="rId2"/>
              </a:rPr>
              <a:t>Stacey.Degrasse@fda.hhs.gov</a:t>
            </a:r>
            <a:endParaRPr lang="en-US" dirty="0" smtClean="0"/>
          </a:p>
          <a:p>
            <a:endParaRPr lang="en-US" dirty="0"/>
          </a:p>
          <a:p>
            <a:r>
              <a:rPr lang="en-US" dirty="0" smtClean="0"/>
              <a:t>Dr. Jessica Jones, VARB Vice-Chair</a:t>
            </a:r>
          </a:p>
          <a:p>
            <a:pPr marL="411480" lvl="1" indent="0">
              <a:buNone/>
            </a:pPr>
            <a:r>
              <a:rPr lang="en-US" dirty="0" smtClean="0">
                <a:hlinkClick r:id="rId3"/>
              </a:rPr>
              <a:t>Jessica.Jones@fda.hhs.gov</a:t>
            </a:r>
            <a:r>
              <a:rPr lang="en-US" dirty="0" smtClean="0"/>
              <a:t> </a:t>
            </a:r>
            <a:endParaRPr lang="en-US" dirty="0"/>
          </a:p>
        </p:txBody>
      </p:sp>
    </p:spTree>
    <p:extLst>
      <p:ext uri="{BB962C8B-B14F-4D97-AF65-F5344CB8AC3E}">
        <p14:creationId xmlns:p14="http://schemas.microsoft.com/office/powerpoint/2010/main" val="344138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 </a:t>
            </a:r>
            <a:r>
              <a:rPr lang="en-US" dirty="0" smtClean="0"/>
              <a:t>Intertidal</a:t>
            </a:r>
            <a:endParaRPr 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4593909" cy="46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58256" y="2743200"/>
            <a:ext cx="2590800" cy="1200329"/>
          </a:xfrm>
          <a:prstGeom prst="rect">
            <a:avLst/>
          </a:prstGeom>
          <a:noFill/>
        </p:spPr>
        <p:txBody>
          <a:bodyPr wrap="square" rtlCol="0">
            <a:spAutoFit/>
          </a:bodyPr>
          <a:lstStyle/>
          <a:p>
            <a:r>
              <a:rPr lang="en-US" dirty="0" smtClean="0"/>
              <a:t>Regardless of container, vibrio levels returned to background after one tidal cycle. </a:t>
            </a:r>
            <a:endParaRPr lang="en-US"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38400"/>
            <a:ext cx="1752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94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 </a:t>
            </a:r>
            <a:r>
              <a:rPr lang="en-US" dirty="0" smtClean="0"/>
              <a:t>Intertidal</a:t>
            </a:r>
            <a:endParaRPr lang="en-US"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4191000" cy="501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09800"/>
            <a:ext cx="1283844" cy="277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58256" y="2743200"/>
            <a:ext cx="2590800" cy="1477328"/>
          </a:xfrm>
          <a:prstGeom prst="rect">
            <a:avLst/>
          </a:prstGeom>
          <a:noFill/>
        </p:spPr>
        <p:txBody>
          <a:bodyPr wrap="square" rtlCol="0">
            <a:spAutoFit/>
          </a:bodyPr>
          <a:lstStyle/>
          <a:p>
            <a:r>
              <a:rPr lang="en-US" dirty="0" smtClean="0"/>
              <a:t>Vibrio levels returned to background after the second day, following an initial increase post-sorting. </a:t>
            </a:r>
            <a:endParaRPr lang="en-US" dirty="0"/>
          </a:p>
        </p:txBody>
      </p:sp>
    </p:spTree>
    <p:extLst>
      <p:ext uri="{BB962C8B-B14F-4D97-AF65-F5344CB8AC3E}">
        <p14:creationId xmlns:p14="http://schemas.microsoft.com/office/powerpoint/2010/main" val="316383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AL Handling </a:t>
            </a:r>
            <a:r>
              <a:rPr lang="en-US" dirty="0" smtClean="0"/>
              <a:t>Practices</a:t>
            </a:r>
            <a:endParaRPr lang="en-US"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26993"/>
            <a:ext cx="4457757" cy="522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58256" y="2743200"/>
            <a:ext cx="2590800" cy="1477328"/>
          </a:xfrm>
          <a:prstGeom prst="rect">
            <a:avLst/>
          </a:prstGeom>
          <a:noFill/>
        </p:spPr>
        <p:txBody>
          <a:bodyPr wrap="square" rtlCol="0">
            <a:spAutoFit/>
          </a:bodyPr>
          <a:lstStyle/>
          <a:p>
            <a:r>
              <a:rPr lang="en-US" dirty="0" smtClean="0"/>
              <a:t>Vibrio levels increased after 5h of ambient storage, especially under refrigeration compared to ice slurry.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43000"/>
            <a:ext cx="1283844" cy="277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79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NJ Handling </a:t>
            </a:r>
            <a:r>
              <a:rPr lang="en-US" dirty="0" smtClean="0"/>
              <a:t>Practices</a:t>
            </a:r>
            <a:endParaRPr lang="en-US" dirty="0"/>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85"/>
            <a:ext cx="4572000" cy="495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2600" y="2514600"/>
            <a:ext cx="2590800" cy="923330"/>
          </a:xfrm>
          <a:prstGeom prst="rect">
            <a:avLst/>
          </a:prstGeom>
          <a:noFill/>
        </p:spPr>
        <p:txBody>
          <a:bodyPr wrap="square" rtlCol="0">
            <a:spAutoFit/>
          </a:bodyPr>
          <a:lstStyle/>
          <a:p>
            <a:r>
              <a:rPr lang="en-US" dirty="0" smtClean="0"/>
              <a:t>Vibrio levels increased after 5h and 7h of shaded storage. </a:t>
            </a:r>
            <a:endParaRPr lang="en-US"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161448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459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4397</TotalTime>
  <Words>1916</Words>
  <Application>Microsoft Office PowerPoint</Application>
  <PresentationFormat>On-screen Show (4:3)</PresentationFormat>
  <Paragraphs>413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ISSC, VARB &amp; Other Vp Research</vt:lpstr>
      <vt:lpstr>NY/CT Reopening</vt:lpstr>
      <vt:lpstr>SC Vibrio Levels in Summer</vt:lpstr>
      <vt:lpstr>AL Resubmerging (Aquaculture)</vt:lpstr>
      <vt:lpstr>Auburn Univ. Resubmerging</vt:lpstr>
      <vt:lpstr>WA Intertidal</vt:lpstr>
      <vt:lpstr>NJ Intertidal</vt:lpstr>
      <vt:lpstr>AL Handling Practices</vt:lpstr>
      <vt:lpstr>NJ Handling Practices</vt:lpstr>
      <vt:lpstr>NJ Handling Practices</vt:lpstr>
      <vt:lpstr>WA Handling Practices</vt:lpstr>
      <vt:lpstr>CT Handling Practices</vt:lpstr>
      <vt:lpstr>Duxbury Bay, MA</vt:lpstr>
      <vt:lpstr>Katama Bay, MA</vt:lpstr>
      <vt:lpstr>Barnstable Harbor, MA</vt:lpstr>
      <vt:lpstr>Massachusetts</vt:lpstr>
      <vt:lpstr>PowerPoint Presentation</vt:lpstr>
      <vt:lpstr>WA Substrate Study</vt:lpstr>
      <vt:lpstr>WA “Depuration”</vt:lpstr>
      <vt:lpstr>WA “Depuration”</vt:lpstr>
      <vt:lpstr>AL “Relaying” for Vibrio Reduction</vt:lpstr>
      <vt:lpstr>WA Deep Water Purging</vt:lpstr>
      <vt:lpstr>PowerPoint Presentation</vt:lpstr>
      <vt:lpstr>PowerPoint Presentation</vt:lpstr>
      <vt:lpstr>Johnson et al 2012</vt:lpstr>
      <vt:lpstr>PowerPoint Presentation</vt:lpstr>
      <vt:lpstr>PowerPoint Presentation</vt:lpstr>
      <vt:lpstr>VARB</vt:lpstr>
      <vt:lpstr>VARB Process</vt:lpstr>
      <vt:lpstr>VARB Process (con’t)</vt:lpstr>
      <vt:lpstr>F14-WA-02: Icing Study</vt:lpstr>
      <vt:lpstr>F14-WA-02:Preliminary Results</vt:lpstr>
      <vt:lpstr>ISSC - MA</vt:lpstr>
      <vt:lpstr>ISSC - WA</vt:lpstr>
      <vt:lpstr>ISSC - WA</vt:lpstr>
      <vt:lpstr>Wa </vt:lpstr>
      <vt:lpstr>ISSC – CT (2016)</vt:lpstr>
      <vt:lpstr>PowerPoint Presentation</vt:lpstr>
      <vt:lpstr>PowerPoint Presentation</vt:lpstr>
      <vt:lpstr>PowerPoint Presentation</vt:lpstr>
      <vt:lpstr>ISSC – AL (2012)</vt:lpstr>
      <vt:lpstr>PowerPoint Presentation</vt:lpstr>
      <vt:lpstr>PowerPoint Presentation</vt:lpstr>
      <vt:lpstr>ISSC – PSI (2017)</vt:lpstr>
      <vt:lpstr>ISSC – NJ (2015)</vt:lpstr>
      <vt:lpstr>PowerPoint Presentation</vt:lpstr>
      <vt:lpstr>PowerPoint Presentation</vt:lpstr>
      <vt:lpstr>Taylor Shellfish</vt:lpstr>
      <vt:lpstr>PowerPoint Presentation</vt:lpstr>
      <vt:lpstr>Points of contact</vt:lpstr>
    </vt:vector>
  </TitlesOfParts>
  <Company>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Vibrio parahaemolyticus Levels in Atlantic Coast Shellfish</dc:title>
  <dc:creator>Jones, Jessica L</dc:creator>
  <cp:lastModifiedBy>Jones, Jessica L</cp:lastModifiedBy>
  <cp:revision>87</cp:revision>
  <dcterms:created xsi:type="dcterms:W3CDTF">2015-07-10T13:36:23Z</dcterms:created>
  <dcterms:modified xsi:type="dcterms:W3CDTF">2017-09-06T16:41:23Z</dcterms:modified>
</cp:coreProperties>
</file>