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3"/>
  </p:notesMasterIdLst>
  <p:sldIdLst>
    <p:sldId id="265" r:id="rId2"/>
    <p:sldId id="266" r:id="rId3"/>
    <p:sldId id="267" r:id="rId4"/>
    <p:sldId id="268" r:id="rId5"/>
    <p:sldId id="270" r:id="rId6"/>
    <p:sldId id="269" r:id="rId7"/>
    <p:sldId id="271" r:id="rId8"/>
    <p:sldId id="272" r:id="rId9"/>
    <p:sldId id="276" r:id="rId10"/>
    <p:sldId id="273" r:id="rId11"/>
    <p:sldId id="27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49E4FB-4801-4FBD-AE82-E66B8731260F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E53DAF-D58F-4266-BAF1-E638655BE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196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NOAA tools, EFR. Hab’s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7B86A9-1027-47B7-AE21-2838DF463CA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480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2F1F0-2820-4117-B52B-B3D3C014E150}" type="datetimeFigureOut">
              <a:rPr lang="en-US"/>
              <a:pPr>
                <a:defRPr/>
              </a:pPr>
              <a:t>9/14/2017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28A07-443D-4F53-905A-36954D0ED8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3012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6BF6A-3F7F-442D-9CD4-AB51EABAC1BE}" type="datetimeFigureOut">
              <a:rPr lang="en-US"/>
              <a:pPr>
                <a:defRPr/>
              </a:pPr>
              <a:t>9/14/2017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7B108-DBBB-4EA7-BC4C-DBCE5DE70F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0966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6C237-34DF-4B70-B806-08CAB85039F5}" type="datetimeFigureOut">
              <a:rPr lang="en-US"/>
              <a:pPr>
                <a:defRPr/>
              </a:pPr>
              <a:t>9/14/2017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0174-6552-41BF-8CF7-45C42D9F56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6001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8378D-7606-48FC-8331-36927CAFE34E}" type="datetimeFigureOut">
              <a:rPr lang="en-US"/>
              <a:pPr>
                <a:defRPr/>
              </a:pPr>
              <a:t>9/14/2017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3BDF4-1E39-4043-A970-581CE70050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8289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3FCE2-69B7-4C21-B840-B39813DC0B9E}" type="datetimeFigureOut">
              <a:rPr lang="en-US"/>
              <a:pPr>
                <a:defRPr/>
              </a:pPr>
              <a:t>9/14/2017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B0D57-74FF-4D30-965B-E6410C70EC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1262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A7E23-C98B-4854-A3DF-6C7C9209E34E}" type="datetimeFigureOut">
              <a:rPr lang="en-US"/>
              <a:pPr>
                <a:defRPr/>
              </a:pPr>
              <a:t>9/14/2017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380C1-47A4-4E62-8720-0CAE3065B0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7940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57A3E-0538-498F-A337-84CFF1675E17}" type="datetimeFigureOut">
              <a:rPr lang="en-US"/>
              <a:pPr>
                <a:defRPr/>
              </a:pPr>
              <a:t>9/14/2017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8FCF2-04D6-4FD4-913A-670DB1026B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5539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C816B-821D-459C-9FFB-D548F4877DFE}" type="datetimeFigureOut">
              <a:rPr lang="en-US"/>
              <a:pPr>
                <a:defRPr/>
              </a:pPr>
              <a:t>9/14/2017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0FC40-8BFF-413F-8376-11045CB44F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8632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8FC6A-6102-4450-B5F4-D16FBD52B090}" type="datetimeFigureOut">
              <a:rPr lang="en-US"/>
              <a:pPr>
                <a:defRPr/>
              </a:pPr>
              <a:t>9/14/2017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70853-2DDF-4704-B625-5889E0D17C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2114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625D5-BDA2-4663-9E83-38C97E95E1D9}" type="datetimeFigureOut">
              <a:rPr lang="en-US"/>
              <a:pPr>
                <a:defRPr/>
              </a:pPr>
              <a:t>9/14/2017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0390C-0D19-4533-A91D-E7B6311440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5638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422116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10672763" y="5359400"/>
            <a:ext cx="2063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5842000" y="6219825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A21CD-7645-491E-9E16-0A24AC754D0A}" type="datetimeFigureOut">
              <a:rPr lang="en-US"/>
              <a:pPr>
                <a:defRPr/>
              </a:pPr>
              <a:t>9/14/2017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0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CFE12-835D-47F9-88E4-1BD3A9BF81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1825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935163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996F90B-3EB6-4E02-A93E-4B1FFFAA3DAB}" type="datetimeFigureOut">
              <a:rPr lang="en-US"/>
              <a:pPr>
                <a:defRPr/>
              </a:pPr>
              <a:t>9/14/2017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0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0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D1EAEE"/>
                </a:solidFill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fld id="{7DB1E9BB-00BE-43A6-A8B9-6E469757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25400" y="203200"/>
            <a:ext cx="122412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17532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42" b="30667"/>
          <a:stretch/>
        </p:blipFill>
        <p:spPr>
          <a:xfrm>
            <a:off x="1824225" y="2207453"/>
            <a:ext cx="8568181" cy="254369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73884" y="148030"/>
            <a:ext cx="10468864" cy="1828800"/>
          </a:xfrm>
        </p:spPr>
        <p:txBody>
          <a:bodyPr/>
          <a:lstStyle/>
          <a:p>
            <a:pPr algn="ctr"/>
            <a:r>
              <a:rPr lang="en-US" dirty="0" smtClean="0"/>
              <a:t>US Oyster Production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84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897" y="472093"/>
            <a:ext cx="10972800" cy="1143000"/>
          </a:xfrm>
        </p:spPr>
        <p:txBody>
          <a:bodyPr/>
          <a:lstStyle/>
          <a:p>
            <a:r>
              <a:rPr lang="en-US" dirty="0" smtClean="0"/>
              <a:t>New Jersey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917647" y="6192280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NJ DFW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1465001"/>
              </p:ext>
            </p:extLst>
          </p:nvPr>
        </p:nvGraphicFramePr>
        <p:xfrm>
          <a:off x="5881372" y="1943382"/>
          <a:ext cx="5648325" cy="410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4" name="SPW 12.0 Graph" r:id="rId3" imgW="5648112" imgH="4105448" progId="SigmaPlotGraphicObject.11">
                  <p:embed/>
                </p:oleObj>
              </mc:Choice>
              <mc:Fallback>
                <p:oleObj name="SPW 12.0 Graph" r:id="rId3" imgW="5648112" imgH="4105448" progId="SigmaPlotGraphicObjec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81372" y="1943382"/>
                        <a:ext cx="5648325" cy="4105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9821901"/>
              </p:ext>
            </p:extLst>
          </p:nvPr>
        </p:nvGraphicFramePr>
        <p:xfrm>
          <a:off x="556897" y="1943382"/>
          <a:ext cx="4447365" cy="41610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5" name="SPW 12.0 Graph" r:id="rId5" imgW="4143429" imgH="3876848" progId="SigmaPlotGraphicObject.11">
                  <p:embed/>
                </p:oleObj>
              </mc:Choice>
              <mc:Fallback>
                <p:oleObj name="SPW 12.0 Graph" r:id="rId5" imgW="4143429" imgH="3876848" progId="SigmaPlotGraphicObjec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6897" y="1943382"/>
                        <a:ext cx="4447365" cy="41610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111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35163"/>
            <a:ext cx="7032171" cy="4389437"/>
          </a:xfrm>
        </p:spPr>
        <p:txBody>
          <a:bodyPr/>
          <a:lstStyle/>
          <a:p>
            <a:r>
              <a:rPr lang="en-US" dirty="0" smtClean="0"/>
              <a:t>WA and LA top producing states with relatively consistent production. </a:t>
            </a:r>
          </a:p>
          <a:p>
            <a:r>
              <a:rPr lang="en-US" dirty="0" smtClean="0"/>
              <a:t>Texas more variable, decline in recent years?</a:t>
            </a:r>
          </a:p>
          <a:p>
            <a:r>
              <a:rPr lang="en-US" dirty="0" smtClean="0"/>
              <a:t>Increasing production in VA, MA and to a lesser extent NJ.</a:t>
            </a:r>
          </a:p>
          <a:p>
            <a:r>
              <a:rPr lang="en-US" dirty="0" smtClean="0"/>
              <a:t>Need more complete data…. 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595634" y="1119674"/>
            <a:ext cx="864691" cy="49732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293290" y="1007707"/>
            <a:ext cx="1302344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WA</a:t>
            </a:r>
          </a:p>
          <a:p>
            <a:r>
              <a:rPr lang="en-US" sz="5400" dirty="0" smtClean="0"/>
              <a:t>TX</a:t>
            </a:r>
          </a:p>
          <a:p>
            <a:r>
              <a:rPr lang="en-US" sz="5400" dirty="0" smtClean="0"/>
              <a:t>LA</a:t>
            </a:r>
          </a:p>
          <a:p>
            <a:r>
              <a:rPr lang="en-US" sz="5400" dirty="0" smtClean="0"/>
              <a:t>VA</a:t>
            </a:r>
          </a:p>
          <a:p>
            <a:r>
              <a:rPr lang="en-US" sz="5400" dirty="0" smtClean="0"/>
              <a:t>NJ</a:t>
            </a:r>
          </a:p>
          <a:p>
            <a:r>
              <a:rPr lang="en-US" sz="5400" dirty="0" smtClean="0"/>
              <a:t>MA</a:t>
            </a:r>
            <a:endParaRPr lang="en-US" sz="5400" dirty="0"/>
          </a:p>
        </p:txBody>
      </p:sp>
      <p:sp>
        <p:nvSpPr>
          <p:cNvPr id="7" name="Right Arrow 6"/>
          <p:cNvSpPr/>
          <p:nvPr/>
        </p:nvSpPr>
        <p:spPr>
          <a:xfrm rot="354669">
            <a:off x="10680976" y="1227638"/>
            <a:ext cx="737118" cy="391886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10699196" y="2837323"/>
            <a:ext cx="737118" cy="391886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8212125">
            <a:off x="10683053" y="3672630"/>
            <a:ext cx="769405" cy="401414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20533180">
            <a:off x="10699196" y="4555019"/>
            <a:ext cx="737118" cy="391886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8667422">
            <a:off x="10699196" y="5292193"/>
            <a:ext cx="737118" cy="391886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354669">
            <a:off x="10723207" y="2127492"/>
            <a:ext cx="737118" cy="391886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37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Production Data….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NMFS Commercial Fisheries Statistics dataset 2000- 2015</a:t>
            </a:r>
          </a:p>
          <a:p>
            <a:r>
              <a:rPr lang="en-US" dirty="0" smtClean="0"/>
              <a:t>Many caveats…..</a:t>
            </a:r>
          </a:p>
          <a:p>
            <a:r>
              <a:rPr lang="en-US" dirty="0" smtClean="0"/>
              <a:t>Select states to get a feel for trends in production</a:t>
            </a:r>
          </a:p>
          <a:p>
            <a:r>
              <a:rPr lang="en-US" dirty="0" smtClean="0"/>
              <a:t>Monthly data from MA and NJ from ISSC</a:t>
            </a:r>
          </a:p>
          <a:p>
            <a:r>
              <a:rPr lang="en-US" dirty="0" smtClean="0"/>
              <a:t>Do production trends provide any insight into </a:t>
            </a:r>
            <a:r>
              <a:rPr lang="en-US" dirty="0" err="1" smtClean="0"/>
              <a:t>Vp</a:t>
            </a:r>
            <a:r>
              <a:rPr lang="en-US" dirty="0" smtClean="0"/>
              <a:t> illness trends?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82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53412" y="274880"/>
            <a:ext cx="11074400" cy="1143000"/>
          </a:xfrm>
        </p:spPr>
        <p:txBody>
          <a:bodyPr/>
          <a:lstStyle/>
          <a:p>
            <a:r>
              <a:rPr lang="en-US" dirty="0" smtClean="0"/>
              <a:t>Total Oyster Production 2008 - 2014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5309781"/>
              </p:ext>
            </p:extLst>
          </p:nvPr>
        </p:nvGraphicFramePr>
        <p:xfrm>
          <a:off x="3238598" y="1612317"/>
          <a:ext cx="5248275" cy="460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SPW 12.0 Graph" r:id="rId3" imgW="5248344" imgH="4600748" progId="SigmaPlotGraphicObject.11">
                  <p:embed/>
                </p:oleObj>
              </mc:Choice>
              <mc:Fallback>
                <p:oleObj name="SPW 12.0 Graph" r:id="rId3" imgW="5248344" imgH="4600748" progId="SigmaPlotGraphicObjec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8598" y="1612317"/>
                        <a:ext cx="5248275" cy="4600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600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922" y="518238"/>
            <a:ext cx="10972800" cy="1143000"/>
          </a:xfrm>
        </p:spPr>
        <p:txBody>
          <a:bodyPr/>
          <a:lstStyle/>
          <a:p>
            <a:r>
              <a:rPr lang="en-US" dirty="0" smtClean="0"/>
              <a:t>Washington State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475425"/>
              </p:ext>
            </p:extLst>
          </p:nvPr>
        </p:nvGraphicFramePr>
        <p:xfrm>
          <a:off x="3070160" y="2060672"/>
          <a:ext cx="5753100" cy="409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SPW 12.0 Graph" r:id="rId3" imgW="5753259" imgH="4095750" progId="SigmaPlotGraphicObject.11">
                  <p:embed/>
                </p:oleObj>
              </mc:Choice>
              <mc:Fallback>
                <p:oleObj name="SPW 12.0 Graph" r:id="rId3" imgW="5753259" imgH="4095750" progId="SigmaPlotGraphicObject.11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70160" y="2060672"/>
                        <a:ext cx="5753100" cy="4095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2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Texas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1463753"/>
              </p:ext>
            </p:extLst>
          </p:nvPr>
        </p:nvGraphicFramePr>
        <p:xfrm>
          <a:off x="3159482" y="2088664"/>
          <a:ext cx="5686425" cy="409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" name="SPW 12.0 Graph" r:id="rId3" imgW="5686284" imgH="4095750" progId="SigmaPlotGraphicObject.11">
                  <p:embed/>
                </p:oleObj>
              </mc:Choice>
              <mc:Fallback>
                <p:oleObj name="SPW 12.0 Graph" r:id="rId3" imgW="5686284" imgH="4095750" progId="SigmaPlotGraphicObject.11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59482" y="2088664"/>
                        <a:ext cx="5686425" cy="4095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68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Louisiana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2525667"/>
              </p:ext>
            </p:extLst>
          </p:nvPr>
        </p:nvGraphicFramePr>
        <p:xfrm>
          <a:off x="3219450" y="2014019"/>
          <a:ext cx="5753100" cy="409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SPW 12.0 Graph" r:id="rId3" imgW="5753259" imgH="4095750" progId="SigmaPlotGraphicObject.11">
                  <p:embed/>
                </p:oleObj>
              </mc:Choice>
              <mc:Fallback>
                <p:oleObj name="SPW 12.0 Graph" r:id="rId3" imgW="5753259" imgH="4095750" progId="SigmaPlotGraphicObject.11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19450" y="2014019"/>
                        <a:ext cx="5753100" cy="4095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116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Virginia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4871567"/>
              </p:ext>
            </p:extLst>
          </p:nvPr>
        </p:nvGraphicFramePr>
        <p:xfrm>
          <a:off x="690465" y="2141690"/>
          <a:ext cx="5405535" cy="3893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4" name="SPW 12.0 Graph" r:id="rId3" imgW="5686284" imgH="4095750" progId="SigmaPlotGraphicObject.11">
                  <p:embed/>
                </p:oleObj>
              </mc:Choice>
              <mc:Fallback>
                <p:oleObj name="SPW 12.0 Graph" r:id="rId3" imgW="5686284" imgH="4095750" progId="SigmaPlotGraphicObject.11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0465" y="2141690"/>
                        <a:ext cx="5405535" cy="38934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8971" y="2146499"/>
            <a:ext cx="5220346" cy="38886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518652" y="6258122"/>
            <a:ext cx="5673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 smtClean="0">
                <a:solidFill>
                  <a:srgbClr val="000000"/>
                </a:solidFill>
                <a:effectLst/>
                <a:latin typeface="Avenir Next"/>
              </a:rPr>
              <a:t>VIMS Marine Resource Report No. 2017-7, May 2017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443942" y="6258122"/>
            <a:ext cx="80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NMFS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89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Massachusetts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6664130"/>
              </p:ext>
            </p:extLst>
          </p:nvPr>
        </p:nvGraphicFramePr>
        <p:xfrm>
          <a:off x="485775" y="2051342"/>
          <a:ext cx="5610225" cy="409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5" name="SPW 12.0 Graph" r:id="rId3" imgW="5610286" imgH="4095750" progId="SigmaPlotGraphicObject.11">
                  <p:embed/>
                </p:oleObj>
              </mc:Choice>
              <mc:Fallback>
                <p:oleObj name="SPW 12.0 Graph" r:id="rId3" imgW="5610286" imgH="4095750" progId="SigmaPlotGraphicObject.11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5775" y="2051342"/>
                        <a:ext cx="5610225" cy="4095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3344768"/>
              </p:ext>
            </p:extLst>
          </p:nvPr>
        </p:nvGraphicFramePr>
        <p:xfrm>
          <a:off x="6642649" y="2051342"/>
          <a:ext cx="4504718" cy="40833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6" name="SPW 12.0 Graph" r:id="rId5" imgW="4440960" imgH="4026960" progId="SigmaPlotGraphicObject.11">
                  <p:embed/>
                </p:oleObj>
              </mc:Choice>
              <mc:Fallback>
                <p:oleObj name="SPW 12.0 Graph" r:id="rId5" imgW="4440960" imgH="4026960" progId="SigmaPlotGraphicObjec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42649" y="2051342"/>
                        <a:ext cx="4504718" cy="40833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93076" y="6165918"/>
            <a:ext cx="80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NMFS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61120" y="6165918"/>
            <a:ext cx="1109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 DMF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97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Massachusetts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3546250"/>
              </p:ext>
            </p:extLst>
          </p:nvPr>
        </p:nvGraphicFramePr>
        <p:xfrm>
          <a:off x="4035223" y="2062394"/>
          <a:ext cx="5800725" cy="407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1" name="SPW 12.0 Graph" r:id="rId3" imgW="5800801" imgH="4077046" progId="SigmaPlotGraphicObject.11">
                  <p:embed/>
                </p:oleObj>
              </mc:Choice>
              <mc:Fallback>
                <p:oleObj name="SPW 12.0 Graph" r:id="rId3" imgW="5800801" imgH="4077046" progId="SigmaPlotGraphicObjec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35223" y="2062394"/>
                        <a:ext cx="5800725" cy="407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259484" y="6356352"/>
            <a:ext cx="1109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 DMF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21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595</TotalTime>
  <Words>130</Words>
  <Application>Microsoft Office PowerPoint</Application>
  <PresentationFormat>Widescreen</PresentationFormat>
  <Paragraphs>36</Paragraphs>
  <Slides>11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Avenir Next</vt:lpstr>
      <vt:lpstr>Calibri</vt:lpstr>
      <vt:lpstr>Constantia</vt:lpstr>
      <vt:lpstr>Wingdings 2</vt:lpstr>
      <vt:lpstr>Flow</vt:lpstr>
      <vt:lpstr>SPW 12.0 Graph</vt:lpstr>
      <vt:lpstr>SigmaPlot 12.0 Graph</vt:lpstr>
      <vt:lpstr>US Oyster Production</vt:lpstr>
      <vt:lpstr>Production Data….</vt:lpstr>
      <vt:lpstr>Total Oyster Production 2008 - 2014</vt:lpstr>
      <vt:lpstr>Washington State</vt:lpstr>
      <vt:lpstr>Texas</vt:lpstr>
      <vt:lpstr>Louisiana </vt:lpstr>
      <vt:lpstr>Virginia</vt:lpstr>
      <vt:lpstr>Massachusetts</vt:lpstr>
      <vt:lpstr>Massachusetts</vt:lpstr>
      <vt:lpstr>New Jersey</vt:lpstr>
      <vt:lpstr>Summary</vt:lpstr>
    </vt:vector>
  </TitlesOfParts>
  <Company>NOS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Jacobs</dc:creator>
  <cp:lastModifiedBy>John Jacobs</cp:lastModifiedBy>
  <cp:revision>20</cp:revision>
  <dcterms:created xsi:type="dcterms:W3CDTF">2017-08-29T19:06:09Z</dcterms:created>
  <dcterms:modified xsi:type="dcterms:W3CDTF">2017-09-14T19:36:05Z</dcterms:modified>
</cp:coreProperties>
</file>