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20" r:id="rId2"/>
    <p:sldId id="317" r:id="rId3"/>
    <p:sldId id="319" r:id="rId4"/>
    <p:sldId id="321" r:id="rId5"/>
    <p:sldId id="322" r:id="rId6"/>
    <p:sldId id="324" r:id="rId7"/>
    <p:sldId id="325" r:id="rId8"/>
    <p:sldId id="326" r:id="rId9"/>
    <p:sldId id="323" r:id="rId10"/>
    <p:sldId id="327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5800"/>
    <a:srgbClr val="93A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82734" autoAdjust="0"/>
  </p:normalViewPr>
  <p:slideViewPr>
    <p:cSldViewPr snapToGrid="0" snapToObjects="1">
      <p:cViewPr varScale="1">
        <p:scale>
          <a:sx n="61" d="100"/>
          <a:sy n="61" d="100"/>
        </p:scale>
        <p:origin x="-16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ellfish\MRC_HarvestData\Harvest%20by%20Month%201995-2014_bk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Virginia Oyster </a:t>
            </a:r>
            <a:r>
              <a:rPr lang="en-US" dirty="0" smtClean="0"/>
              <a:t>Landings</a:t>
            </a:r>
            <a:endParaRPr lang="en-US" dirty="0"/>
          </a:p>
          <a:p>
            <a:pPr>
              <a:defRPr/>
            </a:pPr>
            <a:r>
              <a:rPr lang="en-US" dirty="0"/>
              <a:t>July</a:t>
            </a:r>
            <a:r>
              <a:rPr lang="en-US" baseline="0" dirty="0"/>
              <a:t> 2003 - June 2015</a:t>
            </a:r>
            <a:endParaRPr lang="en-US" dirty="0"/>
          </a:p>
        </c:rich>
      </c:tx>
      <c:layout/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OysterChart!$B$1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OysterChart!$A$2:$A$21</c:f>
              <c:strCache>
                <c:ptCount val="12"/>
                <c:pt idx="0">
                  <c:v>2003-2004</c:v>
                </c:pt>
                <c:pt idx="1">
                  <c:v>2004-2005</c:v>
                </c:pt>
                <c:pt idx="2">
                  <c:v>2005-2006</c:v>
                </c:pt>
                <c:pt idx="3">
                  <c:v>2006-2007</c:v>
                </c:pt>
                <c:pt idx="4">
                  <c:v>2007-2008</c:v>
                </c:pt>
                <c:pt idx="5">
                  <c:v>2008-2009</c:v>
                </c:pt>
                <c:pt idx="6">
                  <c:v>2009-2010</c:v>
                </c:pt>
                <c:pt idx="7">
                  <c:v>2010-2011</c:v>
                </c:pt>
                <c:pt idx="8">
                  <c:v>2011-2012</c:v>
                </c:pt>
                <c:pt idx="9">
                  <c:v>2012-2013</c:v>
                </c:pt>
                <c:pt idx="10">
                  <c:v>2013-2014</c:v>
                </c:pt>
                <c:pt idx="11">
                  <c:v>2014-2015</c:v>
                </c:pt>
              </c:strCache>
            </c:strRef>
          </c:cat>
          <c:val>
            <c:numRef>
              <c:f>OysterChart!$B$2:$B$21</c:f>
            </c:numRef>
          </c:val>
        </c:ser>
        <c:ser>
          <c:idx val="1"/>
          <c:order val="1"/>
          <c:tx>
            <c:strRef>
              <c:f>OysterChart!$C$1</c:f>
              <c:strCache>
                <c:ptCount val="1"/>
                <c:pt idx="0">
                  <c:v>Public</c:v>
                </c:pt>
              </c:strCache>
            </c:strRef>
          </c:tx>
          <c:cat>
            <c:strRef>
              <c:f>OysterChart!$A$2:$A$21</c:f>
              <c:strCache>
                <c:ptCount val="12"/>
                <c:pt idx="0">
                  <c:v>2003-2004</c:v>
                </c:pt>
                <c:pt idx="1">
                  <c:v>2004-2005</c:v>
                </c:pt>
                <c:pt idx="2">
                  <c:v>2005-2006</c:v>
                </c:pt>
                <c:pt idx="3">
                  <c:v>2006-2007</c:v>
                </c:pt>
                <c:pt idx="4">
                  <c:v>2007-2008</c:v>
                </c:pt>
                <c:pt idx="5">
                  <c:v>2008-2009</c:v>
                </c:pt>
                <c:pt idx="6">
                  <c:v>2009-2010</c:v>
                </c:pt>
                <c:pt idx="7">
                  <c:v>2010-2011</c:v>
                </c:pt>
                <c:pt idx="8">
                  <c:v>2011-2012</c:v>
                </c:pt>
                <c:pt idx="9">
                  <c:v>2012-2013</c:v>
                </c:pt>
                <c:pt idx="10">
                  <c:v>2013-2014</c:v>
                </c:pt>
                <c:pt idx="11">
                  <c:v>2014-2015</c:v>
                </c:pt>
              </c:strCache>
            </c:strRef>
          </c:cat>
          <c:val>
            <c:numRef>
              <c:f>OysterChart!$C$2:$C$21</c:f>
              <c:numCache>
                <c:formatCode>General</c:formatCode>
                <c:ptCount val="12"/>
                <c:pt idx="0">
                  <c:v>19729</c:v>
                </c:pt>
                <c:pt idx="1">
                  <c:v>65182</c:v>
                </c:pt>
                <c:pt idx="2">
                  <c:v>98186</c:v>
                </c:pt>
                <c:pt idx="3">
                  <c:v>44898</c:v>
                </c:pt>
                <c:pt idx="4">
                  <c:v>35856</c:v>
                </c:pt>
                <c:pt idx="5">
                  <c:v>50547</c:v>
                </c:pt>
                <c:pt idx="6">
                  <c:v>58298</c:v>
                </c:pt>
                <c:pt idx="7">
                  <c:v>99636</c:v>
                </c:pt>
                <c:pt idx="8">
                  <c:v>123843</c:v>
                </c:pt>
                <c:pt idx="9">
                  <c:v>149944</c:v>
                </c:pt>
                <c:pt idx="10">
                  <c:v>219170</c:v>
                </c:pt>
                <c:pt idx="11">
                  <c:v>301632</c:v>
                </c:pt>
              </c:numCache>
            </c:numRef>
          </c:val>
        </c:ser>
        <c:ser>
          <c:idx val="2"/>
          <c:order val="2"/>
          <c:tx>
            <c:strRef>
              <c:f>OysterChart!$D$1</c:f>
              <c:strCache>
                <c:ptCount val="1"/>
                <c:pt idx="0">
                  <c:v>Private</c:v>
                </c:pt>
              </c:strCache>
            </c:strRef>
          </c:tx>
          <c:cat>
            <c:strRef>
              <c:f>OysterChart!$A$2:$A$21</c:f>
              <c:strCache>
                <c:ptCount val="12"/>
                <c:pt idx="0">
                  <c:v>2003-2004</c:v>
                </c:pt>
                <c:pt idx="1">
                  <c:v>2004-2005</c:v>
                </c:pt>
                <c:pt idx="2">
                  <c:v>2005-2006</c:v>
                </c:pt>
                <c:pt idx="3">
                  <c:v>2006-2007</c:v>
                </c:pt>
                <c:pt idx="4">
                  <c:v>2007-2008</c:v>
                </c:pt>
                <c:pt idx="5">
                  <c:v>2008-2009</c:v>
                </c:pt>
                <c:pt idx="6">
                  <c:v>2009-2010</c:v>
                </c:pt>
                <c:pt idx="7">
                  <c:v>2010-2011</c:v>
                </c:pt>
                <c:pt idx="8">
                  <c:v>2011-2012</c:v>
                </c:pt>
                <c:pt idx="9">
                  <c:v>2012-2013</c:v>
                </c:pt>
                <c:pt idx="10">
                  <c:v>2013-2014</c:v>
                </c:pt>
                <c:pt idx="11">
                  <c:v>2014-2015</c:v>
                </c:pt>
              </c:strCache>
            </c:strRef>
          </c:cat>
          <c:val>
            <c:numRef>
              <c:f>OysterChart!$D$2:$D$21</c:f>
              <c:numCache>
                <c:formatCode>General</c:formatCode>
                <c:ptCount val="12"/>
                <c:pt idx="0">
                  <c:v>3794</c:v>
                </c:pt>
                <c:pt idx="1">
                  <c:v>14498</c:v>
                </c:pt>
                <c:pt idx="2">
                  <c:v>75704</c:v>
                </c:pt>
                <c:pt idx="3">
                  <c:v>61407</c:v>
                </c:pt>
                <c:pt idx="4">
                  <c:v>59597</c:v>
                </c:pt>
                <c:pt idx="5">
                  <c:v>53458</c:v>
                </c:pt>
                <c:pt idx="6">
                  <c:v>70338</c:v>
                </c:pt>
                <c:pt idx="7">
                  <c:v>116887</c:v>
                </c:pt>
                <c:pt idx="8">
                  <c:v>133552</c:v>
                </c:pt>
                <c:pt idx="9">
                  <c:v>257532</c:v>
                </c:pt>
                <c:pt idx="10">
                  <c:v>312378</c:v>
                </c:pt>
                <c:pt idx="11">
                  <c:v>356904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029696"/>
        <c:axId val="92031232"/>
      </c:areaChart>
      <c:catAx>
        <c:axId val="92029696"/>
        <c:scaling>
          <c:orientation val="minMax"/>
        </c:scaling>
        <c:delete val="0"/>
        <c:axPos val="b"/>
        <c:majorTickMark val="none"/>
        <c:minorTickMark val="none"/>
        <c:tickLblPos val="nextTo"/>
        <c:crossAx val="92031232"/>
        <c:crosses val="autoZero"/>
        <c:auto val="1"/>
        <c:lblAlgn val="ctr"/>
        <c:lblOffset val="100"/>
        <c:noMultiLvlLbl val="0"/>
      </c:catAx>
      <c:valAx>
        <c:axId val="920312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Annual Harvest (bushels)</a:t>
                </a:r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crossAx val="92029696"/>
        <c:crosses val="autoZero"/>
        <c:crossBetween val="midCat"/>
      </c:valAx>
    </c:plotArea>
    <c:legend>
      <c:legendPos val="r"/>
      <c:layout/>
      <c:overlay val="0"/>
    </c:legend>
    <c:plotVisOnly val="1"/>
    <c:dispBlanksAs val="zero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7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7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6EA1E-65CE-43F1-9E39-C8BEA146E444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720"/>
            <a:ext cx="2971800" cy="457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4720"/>
            <a:ext cx="2971800" cy="457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E3FCA-D301-4712-A5BC-2E92181D6C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86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7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74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3549FEED-4426-4726-9BCE-96DB0EEB6C7D}" type="datetime1">
              <a:rPr lang="en-US"/>
              <a:pPr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131"/>
            <a:ext cx="5486400" cy="4115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720"/>
            <a:ext cx="2971800" cy="457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4720"/>
            <a:ext cx="2971800" cy="45773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811FAFC0-031D-4808-9E35-6C8F4F8D54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04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FAFC0-031D-4808-9E35-6C8F4F8D54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DH_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833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854BDA-8928-47AA-92E9-95D351CA4DB1}" type="datetime1">
              <a:rPr lang="en-US"/>
              <a:pPr/>
              <a:t>9/6/2017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3251F-0B0F-4B01-B7A1-D558E0A67F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F8168-D38C-4AEE-B033-DF92747F7ED7}" type="datetime1">
              <a:rPr lang="en-US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8906F-DC13-4E6F-BB42-4E3030854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75362F-0331-4CE4-9E56-F4EE3153AE6B}" type="datetime1">
              <a:rPr lang="en-US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9EDDE-00F4-4A0E-9443-B3B83FD52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2477078" y="212912"/>
            <a:ext cx="4103832" cy="698687"/>
          </a:xfrm>
          <a:prstGeom prst="rect">
            <a:avLst/>
          </a:prstGeom>
          <a:solidFill>
            <a:srgbClr val="4F81BC"/>
          </a:solidFill>
          <a:ln w="39370" cmpd="sng">
            <a:solidFill>
              <a:srgbClr val="F1F1F1"/>
            </a:solidFill>
            <a:prstDash val="solid"/>
          </a:ln>
        </p:spPr>
        <p:txBody>
          <a:bodyPr lIns="0" tIns="61544" rIns="0" bIns="0"/>
          <a:lstStyle>
            <a:lvl1pPr marL="0" marR="0" indent="0" algn="ctr">
              <a:lnSpc>
                <a:spcPct val="110399"/>
              </a:lnSpc>
              <a:spcAft>
                <a:spcPts val="646"/>
              </a:spcAft>
              <a:defRPr/>
            </a:lvl1pPr>
          </a:lstStyle>
          <a:p>
            <a:r>
              <a:rPr lang="en-US" dirty="0"/>
              <a:t>VDH working to create shared responsibility to</a:t>
            </a:r>
            <a:r>
              <a:rPr dirty="0"/>
              <a:t/>
            </a:r>
            <a:br>
              <a:rPr dirty="0"/>
            </a:br>
            <a:r>
              <a:rPr lang="en-US" dirty="0"/>
              <a:t>improve community health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6298046" y="1214718"/>
            <a:ext cx="1574223" cy="299197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>
            <a:lvl1pPr marL="123087" marR="0" indent="123087" algn="l">
              <a:lnSpc>
                <a:spcPct val="86399"/>
              </a:lnSpc>
              <a:spcAft>
                <a:spcPts val="0"/>
              </a:spcAft>
              <a:buFont typeface="Symbol"/>
              <a:buChar char="·"/>
              <a:defRPr/>
            </a:lvl1pPr>
          </a:lstStyle>
          <a:p>
            <a:r>
              <a:rPr lang="en-US" dirty="0"/>
              <a:t>Provide understandable data, pictures, and stories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6298045" y="1513915"/>
            <a:ext cx="1405082" cy="351304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>
            <a:lvl1pPr marL="123087" marR="0" indent="123087" algn="l">
              <a:lnSpc>
                <a:spcPct val="86399"/>
              </a:lnSpc>
              <a:spcAft>
                <a:spcPts val="323"/>
              </a:spcAft>
              <a:buFont typeface="Symbol"/>
              <a:buChar char="·"/>
              <a:defRPr/>
            </a:lvl1pPr>
          </a:lstStyle>
          <a:p>
            <a:r>
              <a:rPr lang="en-US" dirty="0"/>
              <a:t>Identify disparities and gaps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xfrm>
            <a:off x="6281882" y="4703109"/>
            <a:ext cx="1454727" cy="1093694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>
            <a:lvl1pPr marL="123087" marR="0" indent="123087" algn="l">
              <a:lnSpc>
                <a:spcPct val="86399"/>
              </a:lnSpc>
              <a:spcBef>
                <a:spcPts val="0"/>
              </a:spcBef>
              <a:spcAft>
                <a:spcPts val="323"/>
              </a:spcAft>
              <a:buFont typeface="Symbol"/>
              <a:buChar char="·"/>
              <a:defRPr/>
            </a:lvl1pPr>
          </a:lstStyle>
          <a:p>
            <a:r>
              <a:rPr lang="en-US" dirty="0"/>
              <a:t>Research evidence and best practices</a:t>
            </a:r>
          </a:p>
          <a:p>
            <a:r>
              <a:rPr lang="en-US" dirty="0"/>
              <a:t>Provide training: using data as a PH tool, community health improvement, neighbor engagement,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0"/>
          </p:nvPr>
        </p:nvSpPr>
        <p:spPr>
          <a:xfrm>
            <a:off x="3092451" y="3971925"/>
            <a:ext cx="1293668" cy="653303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>
            <a:lvl1pPr marL="0" marR="0" indent="0" algn="ctr">
              <a:lnSpc>
                <a:spcPct val="86399"/>
              </a:lnSpc>
              <a:spcAft>
                <a:spcPts val="0"/>
              </a:spcAft>
              <a:defRPr/>
            </a:lvl1pPr>
          </a:lstStyle>
          <a:p>
            <a:r>
              <a:rPr lang="en-US" dirty="0"/>
              <a:t>Evaluate</a:t>
            </a:r>
            <a:r>
              <a:rPr dirty="0"/>
              <a:t/>
            </a:r>
            <a:br>
              <a:rPr dirty="0"/>
            </a:br>
            <a:r>
              <a:rPr lang="en-US" dirty="0"/>
              <a:t>implemented</a:t>
            </a:r>
            <a:r>
              <a:rPr dirty="0"/>
              <a:t/>
            </a:r>
            <a:br>
              <a:rPr dirty="0"/>
            </a:br>
            <a:r>
              <a:rPr lang="en-US" dirty="0"/>
              <a:t>strategies to</a:t>
            </a:r>
            <a:r>
              <a:rPr dirty="0"/>
              <a:t/>
            </a:r>
            <a:br>
              <a:rPr dirty="0"/>
            </a:br>
            <a:r>
              <a:rPr lang="en-US" dirty="0"/>
              <a:t>determine if effective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0"/>
          </p:nvPr>
        </p:nvSpPr>
        <p:spPr>
          <a:xfrm>
            <a:off x="3117273" y="2059641"/>
            <a:ext cx="1254991" cy="677396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>
            <a:lvl1pPr marL="0" marR="0" indent="0" algn="ctr">
              <a:lnSpc>
                <a:spcPct val="86399"/>
              </a:lnSpc>
              <a:spcAft>
                <a:spcPts val="162"/>
              </a:spcAft>
              <a:defRPr/>
            </a:lvl1pPr>
          </a:lstStyle>
          <a:p>
            <a:r>
              <a:rPr lang="en-US" dirty="0"/>
              <a:t>Facilitate community</a:t>
            </a:r>
            <a:r>
              <a:rPr dirty="0"/>
              <a:t/>
            </a:r>
            <a:br>
              <a:rPr dirty="0"/>
            </a:br>
            <a:r>
              <a:rPr lang="en-US" dirty="0"/>
              <a:t>review of data and</a:t>
            </a:r>
            <a:r>
              <a:rPr dirty="0"/>
              <a:t/>
            </a:r>
            <a:br>
              <a:rPr dirty="0"/>
            </a:br>
            <a:r>
              <a:rPr lang="en-US" dirty="0"/>
              <a:t>set district/regional</a:t>
            </a:r>
            <a:r>
              <a:rPr dirty="0"/>
              <a:t/>
            </a:r>
            <a:br>
              <a:rPr dirty="0"/>
            </a:br>
            <a:r>
              <a:rPr lang="en-US" dirty="0"/>
              <a:t>priorities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0"/>
          </p:nvPr>
        </p:nvSpPr>
        <p:spPr>
          <a:xfrm>
            <a:off x="4067464" y="3031192"/>
            <a:ext cx="1117023" cy="654984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>
            <a:lvl1pPr marL="0" marR="0" indent="0" algn="ctr">
              <a:lnSpc>
                <a:spcPts val="1705"/>
              </a:lnSpc>
              <a:spcAft>
                <a:spcPts val="0"/>
              </a:spcAft>
              <a:defRPr/>
            </a:lvl1pPr>
          </a:lstStyle>
          <a:p>
            <a:r>
              <a:rPr lang="en-US" dirty="0"/>
              <a:t>Opportunity for</a:t>
            </a:r>
            <a:r>
              <a:rPr dirty="0"/>
              <a:t/>
            </a:r>
            <a:br>
              <a:rPr dirty="0"/>
            </a:br>
            <a:r>
              <a:rPr lang="en-US" dirty="0"/>
              <a:t>Improved Health</a:t>
            </a:r>
            <a:r>
              <a:rPr dirty="0"/>
              <a:t/>
            </a:r>
            <a:br>
              <a:rPr dirty="0"/>
            </a:br>
            <a:r>
              <a:rPr lang="en-US" dirty="0"/>
              <a:t>for All Virginians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0"/>
          </p:nvPr>
        </p:nvSpPr>
        <p:spPr>
          <a:xfrm>
            <a:off x="4710545" y="2000811"/>
            <a:ext cx="1288473" cy="833157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>
            <a:lvl1pPr marL="0" marR="0" indent="0" algn="ctr">
              <a:lnSpc>
                <a:spcPct val="86399"/>
              </a:lnSpc>
              <a:spcAft>
                <a:spcPts val="162"/>
              </a:spcAft>
              <a:defRPr/>
            </a:lvl1pPr>
          </a:lstStyle>
          <a:p>
            <a:r>
              <a:rPr lang="en-US" dirty="0"/>
              <a:t>Equip decision</a:t>
            </a:r>
            <a:r>
              <a:rPr dirty="0"/>
              <a:t/>
            </a:r>
            <a:br>
              <a:rPr dirty="0"/>
            </a:br>
            <a:r>
              <a:rPr lang="en-US" dirty="0"/>
              <a:t>makers with data and</a:t>
            </a:r>
            <a:r>
              <a:rPr dirty="0"/>
              <a:t/>
            </a:r>
            <a:br>
              <a:rPr dirty="0"/>
            </a:br>
            <a:r>
              <a:rPr lang="en-US" dirty="0"/>
              <a:t>information about</a:t>
            </a:r>
            <a:r>
              <a:rPr dirty="0"/>
              <a:t/>
            </a:r>
            <a:br>
              <a:rPr dirty="0"/>
            </a:br>
            <a:r>
              <a:rPr lang="en-US" dirty="0"/>
              <a:t>actions to improve</a:t>
            </a:r>
            <a:r>
              <a:rPr dirty="0"/>
              <a:t/>
            </a:r>
            <a:br>
              <a:rPr dirty="0"/>
            </a:br>
            <a:r>
              <a:rPr lang="en-US" dirty="0"/>
              <a:t>community health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idx="10"/>
          </p:nvPr>
        </p:nvSpPr>
        <p:spPr>
          <a:xfrm>
            <a:off x="4710546" y="4061012"/>
            <a:ext cx="1332923" cy="518272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>
            <a:lvl1pPr marL="0" marR="0" indent="0" algn="ctr">
              <a:lnSpc>
                <a:spcPct val="86399"/>
              </a:lnSpc>
              <a:spcAft>
                <a:spcPts val="162"/>
              </a:spcAft>
              <a:defRPr/>
            </a:lvl1pPr>
          </a:lstStyle>
          <a:p>
            <a:r>
              <a:rPr lang="en-US" dirty="0"/>
              <a:t>Work with partners to</a:t>
            </a:r>
            <a:r>
              <a:rPr dirty="0"/>
              <a:t/>
            </a:r>
            <a:br>
              <a:rPr dirty="0"/>
            </a:br>
            <a:r>
              <a:rPr lang="en-US" dirty="0"/>
              <a:t>identify and</a:t>
            </a:r>
            <a:r>
              <a:rPr dirty="0"/>
              <a:t/>
            </a:r>
            <a:br>
              <a:rPr dirty="0"/>
            </a:br>
            <a:r>
              <a:rPr lang="en-US" dirty="0"/>
              <a:t>implement strategies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idx="10"/>
          </p:nvPr>
        </p:nvSpPr>
        <p:spPr>
          <a:xfrm>
            <a:off x="1003301" y="1405778"/>
            <a:ext cx="1196686" cy="500343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>
            <a:lvl1pPr marL="0" marR="0" indent="123087" algn="l">
              <a:lnSpc>
                <a:spcPct val="95999"/>
              </a:lnSpc>
              <a:spcBef>
                <a:spcPts val="0"/>
              </a:spcBef>
              <a:spcAft>
                <a:spcPts val="162"/>
              </a:spcAft>
              <a:buFont typeface="Symbol"/>
              <a:buChar char="·"/>
              <a:defRPr/>
            </a:lvl1pPr>
          </a:lstStyle>
          <a:p>
            <a:r>
              <a:rPr lang="en-US" dirty="0"/>
              <a:t>• Establish a shared overarching vision</a:t>
            </a:r>
          </a:p>
          <a:p>
            <a:r>
              <a:rPr lang="en-US" dirty="0"/>
              <a:t>Set broad priorities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0"/>
          </p:nvPr>
        </p:nvSpPr>
        <p:spPr>
          <a:xfrm>
            <a:off x="1052945" y="4746252"/>
            <a:ext cx="1066800" cy="308722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>
            <a:lvl1pPr marL="123087" marR="0" indent="123087" algn="l">
              <a:lnSpc>
                <a:spcPct val="86399"/>
              </a:lnSpc>
              <a:spcAft>
                <a:spcPts val="0"/>
              </a:spcAft>
              <a:buFont typeface="Symbol"/>
              <a:buChar char="·"/>
              <a:defRPr/>
            </a:lvl1pPr>
          </a:lstStyle>
          <a:p>
            <a:r>
              <a:rPr lang="en-US" dirty="0"/>
              <a:t>Analyze data and information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9E5F0-6C29-45BD-B19B-74CA820ABF2A}" type="datetime1">
              <a:rPr lang="en-US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17B69-77E8-4F64-8AFD-738B45E2C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1355F1-3FE0-4744-8CDF-E62EF6E64DC8}" type="datetime1">
              <a:rPr lang="en-US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DCF15-28C8-4BF9-B280-2CC84F1102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2E226F-032B-47BD-B9A8-A5D1776B7B34}" type="datetime1">
              <a:rPr lang="en-US"/>
              <a:pPr/>
              <a:t>9/6/2017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551C8-B1D5-49DD-B330-D14B4D83E0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7FA705-ABDD-414E-AD62-2A22695B32D0}" type="datetime1">
              <a:rPr lang="en-US"/>
              <a:pPr/>
              <a:t>9/6/2017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9A17B-595E-4122-A215-3826CF677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B5BD06-C2E1-4CA6-8041-6DF1DAED7D8F}" type="datetime1">
              <a:rPr lang="en-US"/>
              <a:pPr/>
              <a:t>9/6/2017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B8994-6925-4DF3-8B20-08AC1481B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3DC2B9-DA05-4734-859F-AB59F778C7D4}" type="datetime1">
              <a:rPr lang="en-US"/>
              <a:pPr/>
              <a:t>9/6/2017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B6991-C05E-4750-B2E6-E1A6CDC4B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C7203-D4A4-4A3D-80BD-670658F6C828}" type="datetime1">
              <a:rPr lang="en-US"/>
              <a:pPr/>
              <a:t>9/6/2017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4A572-1AD5-4B48-B177-1DD853A1CC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230860-C3ED-44D3-BCB8-F4593AC05F64}" type="datetime1">
              <a:rPr lang="en-US"/>
              <a:pPr/>
              <a:t>9/6/2017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03B8B-D370-4EAD-A2AF-7875BB8204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1" charset="0"/>
              </a:defRPr>
            </a:lvl1pPr>
          </a:lstStyle>
          <a:p>
            <a:fld id="{7848B96C-5483-46A9-944D-30C6D76614F2}" type="datetime1">
              <a:rPr lang="en-US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2" descr="VDH_backgroun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0833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1" charset="0"/>
              </a:defRPr>
            </a:lvl1pPr>
          </a:lstStyle>
          <a:p>
            <a:fld id="{3D575CC9-D3AA-4AE2-9F86-8026D5F0E6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Virginia’s </a:t>
            </a:r>
            <a:r>
              <a:rPr lang="en-US" dirty="0" err="1" smtClean="0"/>
              <a:t>Vp</a:t>
            </a:r>
            <a:r>
              <a:rPr lang="en-US" dirty="0" smtClean="0"/>
              <a:t> Control Plan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074" y="1417638"/>
            <a:ext cx="5745851" cy="4525963"/>
          </a:xfrm>
        </p:spPr>
      </p:pic>
    </p:spTree>
    <p:extLst>
      <p:ext uri="{BB962C8B-B14F-4D97-AF65-F5344CB8AC3E}">
        <p14:creationId xmlns:p14="http://schemas.microsoft.com/office/powerpoint/2010/main" val="829411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5. </a:t>
            </a:r>
            <a:r>
              <a:rPr lang="en-US" sz="3200" dirty="0" smtClean="0"/>
              <a:t>Assess </a:t>
            </a:r>
            <a:r>
              <a:rPr lang="en-US" sz="3200" dirty="0"/>
              <a:t>industry compliance in your State.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dirty="0"/>
              <a:t>perfect, but very good.  VMRC estimates 85-90 % compliance with harvest controls</a:t>
            </a:r>
            <a:r>
              <a:rPr lang="en-US" dirty="0" smtClean="0"/>
              <a:t>.</a:t>
            </a:r>
          </a:p>
          <a:p>
            <a:r>
              <a:rPr lang="en-US" dirty="0"/>
              <a:t>Steadily improving.  in 2013 VMRC issued 9 </a:t>
            </a:r>
            <a:r>
              <a:rPr lang="en-US" dirty="0" smtClean="0"/>
              <a:t>citations </a:t>
            </a:r>
            <a:r>
              <a:rPr lang="en-US" dirty="0"/>
              <a:t>for WWHR violations, and the number has decreased each year since</a:t>
            </a:r>
            <a:r>
              <a:rPr lang="en-US" dirty="0" smtClean="0"/>
              <a:t>.</a:t>
            </a:r>
          </a:p>
          <a:p>
            <a:r>
              <a:rPr lang="en-US" dirty="0"/>
              <a:t>in </a:t>
            </a:r>
            <a:r>
              <a:rPr lang="en-US" dirty="0" smtClean="0"/>
              <a:t>2016, only 1 citation was issued.</a:t>
            </a:r>
          </a:p>
          <a:p>
            <a:r>
              <a:rPr lang="en-US" dirty="0"/>
              <a:t>Dealer compliance: in 2016 our audit found 98% compliance with post-harvest controls.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7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253" y="0"/>
            <a:ext cx="8041440" cy="709448"/>
          </a:xfrm>
        </p:spPr>
        <p:txBody>
          <a:bodyPr/>
          <a:lstStyle/>
          <a:p>
            <a:r>
              <a:rPr lang="en-US" sz="4000" dirty="0" smtClean="0"/>
              <a:t>Virginia </a:t>
            </a:r>
            <a:r>
              <a:rPr lang="en-US" sz="4000" dirty="0" err="1" smtClean="0"/>
              <a:t>Vp</a:t>
            </a:r>
            <a:r>
              <a:rPr lang="en-US" sz="4000" dirty="0"/>
              <a:t> </a:t>
            </a:r>
            <a:r>
              <a:rPr lang="en-US" sz="4000" dirty="0" smtClean="0"/>
              <a:t>Control Plan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008168" y="1166647"/>
          <a:ext cx="4903076" cy="4710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9381" y="1845425"/>
            <a:ext cx="37587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"Over the past 11 years, the oyster harvest in Virginia has increased from 24,000 bushels in 2003 to an estimated 659,000 bushels last year"</a:t>
            </a:r>
            <a:r>
              <a:rPr lang="en-US" sz="3200" dirty="0" smtClean="0"/>
              <a:t>  </a:t>
            </a:r>
          </a:p>
          <a:p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49382" y="1166647"/>
            <a:ext cx="3541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Governor’s news release November 10, 2015:</a:t>
            </a:r>
          </a:p>
        </p:txBody>
      </p:sp>
    </p:spTree>
    <p:extLst>
      <p:ext uri="{BB962C8B-B14F-4D97-AF65-F5344CB8AC3E}">
        <p14:creationId xmlns:p14="http://schemas.microsoft.com/office/powerpoint/2010/main" val="15041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i="1" dirty="0" smtClean="0"/>
              <a:t>1) Describe </a:t>
            </a:r>
            <a:r>
              <a:rPr lang="en-US" sz="2800" i="1" dirty="0"/>
              <a:t>any strain or environmental data that your State has developed for assessing risks.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 labs have not routinely perform PFGE on clinical </a:t>
            </a:r>
            <a:r>
              <a:rPr lang="en-US" dirty="0" err="1" smtClean="0"/>
              <a:t>Vp</a:t>
            </a:r>
            <a:r>
              <a:rPr lang="en-US" dirty="0" smtClean="0"/>
              <a:t> isolates</a:t>
            </a:r>
            <a:endParaRPr lang="en-US" dirty="0"/>
          </a:p>
          <a:p>
            <a:r>
              <a:rPr lang="en-US" dirty="0"/>
              <a:t>Though we do environmental monitoring for </a:t>
            </a:r>
            <a:r>
              <a:rPr lang="en-US" dirty="0" err="1"/>
              <a:t>Vp</a:t>
            </a:r>
            <a:r>
              <a:rPr lang="en-US" dirty="0"/>
              <a:t>, the data are limited and we do not use it in our risk assessment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Risk assessments use </a:t>
            </a:r>
            <a:r>
              <a:rPr lang="en-US" dirty="0"/>
              <a:t>the FDA/ISSC risk model based on </a:t>
            </a:r>
            <a:r>
              <a:rPr lang="en-US" dirty="0" smtClean="0"/>
              <a:t>air/water temperatures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537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2) Describe </a:t>
            </a:r>
            <a:r>
              <a:rPr lang="en-US" sz="2800" dirty="0"/>
              <a:t>the </a:t>
            </a:r>
            <a:r>
              <a:rPr lang="en-US" sz="2800" dirty="0" err="1" smtClean="0"/>
              <a:t>Vp</a:t>
            </a:r>
            <a:r>
              <a:rPr lang="en-US" sz="2800" dirty="0" smtClean="0"/>
              <a:t> </a:t>
            </a:r>
            <a:r>
              <a:rPr lang="en-US" sz="2800" dirty="0"/>
              <a:t>Control Plan in your </a:t>
            </a:r>
            <a:r>
              <a:rPr lang="en-US" sz="2800" dirty="0" smtClean="0"/>
              <a:t>State.</a:t>
            </a:r>
            <a:br>
              <a:rPr lang="en-US" sz="2800" dirty="0" smtClean="0"/>
            </a:br>
            <a:r>
              <a:rPr lang="en-US" sz="2800" dirty="0" smtClean="0"/>
              <a:t>General Concepts: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1513"/>
            <a:ext cx="8229600" cy="45259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Vibrio plan is a joint assessment of </a:t>
            </a:r>
            <a:r>
              <a:rPr lang="en-US" dirty="0" err="1"/>
              <a:t>Vp</a:t>
            </a:r>
            <a:r>
              <a:rPr lang="en-US" dirty="0"/>
              <a:t> as well as </a:t>
            </a:r>
            <a:r>
              <a:rPr lang="en-US" dirty="0" smtClean="0"/>
              <a:t>Vv.</a:t>
            </a:r>
          </a:p>
          <a:p>
            <a:r>
              <a:rPr lang="en-US" dirty="0" smtClean="0"/>
              <a:t>Controls are in place from May 1 – October 31</a:t>
            </a:r>
          </a:p>
          <a:p>
            <a:r>
              <a:rPr lang="en-US" dirty="0"/>
              <a:t>Most of our harvest is subtidal, but because of the shallow nature of </a:t>
            </a:r>
            <a:r>
              <a:rPr lang="en-US" dirty="0" smtClean="0"/>
              <a:t>many areas, </a:t>
            </a:r>
            <a:r>
              <a:rPr lang="en-US" dirty="0"/>
              <a:t>some harvesters </a:t>
            </a:r>
            <a:r>
              <a:rPr lang="en-US" dirty="0" smtClean="0"/>
              <a:t>must work </a:t>
            </a:r>
            <a:r>
              <a:rPr lang="en-US" dirty="0"/>
              <a:t>on </a:t>
            </a:r>
            <a:r>
              <a:rPr lang="en-US" dirty="0" smtClean="0"/>
              <a:t>tides. Controls </a:t>
            </a:r>
            <a:r>
              <a:rPr lang="en-US" dirty="0"/>
              <a:t>based on curfew times alone were not practical.</a:t>
            </a:r>
            <a:endParaRPr lang="en-US" dirty="0" smtClean="0"/>
          </a:p>
          <a:p>
            <a:r>
              <a:rPr lang="en-US" dirty="0"/>
              <a:t>The </a:t>
            </a:r>
            <a:r>
              <a:rPr lang="en-US" dirty="0" err="1"/>
              <a:t>Vv</a:t>
            </a:r>
            <a:r>
              <a:rPr lang="en-US" dirty="0"/>
              <a:t> controls tend to be more </a:t>
            </a:r>
            <a:r>
              <a:rPr lang="en-US" dirty="0" smtClean="0"/>
              <a:t>strict, and as such drive the controls in use.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01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3) Pre-harvest controls.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Harvesters have four options to choose from:</a:t>
            </a:r>
          </a:p>
          <a:p>
            <a:pPr marL="0" indent="0">
              <a:buNone/>
            </a:pPr>
            <a:r>
              <a:rPr lang="en-US" dirty="0" smtClean="0"/>
              <a:t>1) Curfews. Harvest must be landed and under </a:t>
            </a:r>
            <a:r>
              <a:rPr lang="en-US" dirty="0"/>
              <a:t>refrigeration </a:t>
            </a:r>
            <a:r>
              <a:rPr lang="en-US" dirty="0" smtClean="0"/>
              <a:t>by:</a:t>
            </a:r>
          </a:p>
          <a:p>
            <a:r>
              <a:rPr lang="en-US" dirty="0" smtClean="0"/>
              <a:t> May 1 - May 31: 11am</a:t>
            </a:r>
          </a:p>
          <a:p>
            <a:r>
              <a:rPr lang="en-US" dirty="0" smtClean="0"/>
              <a:t>June 1 – August 31: 10am</a:t>
            </a:r>
          </a:p>
          <a:p>
            <a:r>
              <a:rPr lang="en-US" dirty="0" smtClean="0"/>
              <a:t>September 1 – September 30: 12pm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/>
              <a:t>* All controls other than curfews require additional permits.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605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3) Pre-harvest controls.</a:t>
            </a:r>
            <a:br>
              <a:rPr lang="en-US" sz="4000" dirty="0" smtClean="0"/>
            </a:br>
            <a:r>
              <a:rPr lang="en-US" sz="4000" dirty="0" smtClean="0"/>
              <a:t>(continued)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2) On-board icing/refrigeration.  Harvesters must continuously ice/refrigerate for the duration of harvest.</a:t>
            </a:r>
          </a:p>
          <a:p>
            <a:pPr marL="0" indent="0">
              <a:buNone/>
            </a:pPr>
            <a:r>
              <a:rPr lang="en-US" dirty="0" smtClean="0"/>
              <a:t>3) Dock-to-temperature control time limits with GPS tracking.  Harvesters must carry a GPS timing device during harvest, and have their catch under temperature </a:t>
            </a:r>
            <a:r>
              <a:rPr lang="en-US" dirty="0"/>
              <a:t>control by: </a:t>
            </a:r>
            <a:r>
              <a:rPr lang="en-US" dirty="0" smtClean="0"/>
              <a:t>May-5 </a:t>
            </a:r>
            <a:r>
              <a:rPr lang="en-US" dirty="0"/>
              <a:t>hours; June-3 hours; July-August 2 </a:t>
            </a:r>
            <a:r>
              <a:rPr lang="en-US" dirty="0" smtClean="0"/>
              <a:t>hours</a:t>
            </a:r>
          </a:p>
        </p:txBody>
      </p:sp>
    </p:spTree>
    <p:extLst>
      <p:ext uri="{BB962C8B-B14F-4D97-AF65-F5344CB8AC3E}">
        <p14:creationId xmlns:p14="http://schemas.microsoft.com/office/powerpoint/2010/main" val="36444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3) Pre-harvest controls.</a:t>
            </a:r>
            <a:br>
              <a:rPr lang="en-US" sz="4000" dirty="0" smtClean="0"/>
            </a:br>
            <a:r>
              <a:rPr lang="en-US" sz="4000" dirty="0" smtClean="0"/>
              <a:t>(continued)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4) Labeling For Shucking or PHP Only”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regulation requires that a Certified VA </a:t>
            </a:r>
            <a:r>
              <a:rPr lang="en-US" dirty="0" err="1" smtClean="0"/>
              <a:t>Shucker</a:t>
            </a:r>
            <a:r>
              <a:rPr lang="en-US" dirty="0" smtClean="0"/>
              <a:t>-Packer obtain the permit and shuck all green tagged product.  VA regulations do not allow the product to be shipped into interstate commerce with a green tag.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1437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3</a:t>
            </a:r>
            <a:r>
              <a:rPr lang="en-US" sz="4000" dirty="0" smtClean="0"/>
              <a:t>) Post-harvest controls.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Cool to 55º F within 5 hours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/>
              <a:t>The majority </a:t>
            </a:r>
            <a:r>
              <a:rPr lang="en-US" dirty="0" smtClean="0"/>
              <a:t>of oysters are </a:t>
            </a:r>
            <a:r>
              <a:rPr lang="en-US" dirty="0"/>
              <a:t>iced starting on the </a:t>
            </a:r>
            <a:r>
              <a:rPr lang="en-US" dirty="0" smtClean="0"/>
              <a:t>boat.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Some use </a:t>
            </a:r>
            <a:r>
              <a:rPr lang="en-US" dirty="0" smtClean="0"/>
              <a:t>mechanical refrigeration</a:t>
            </a:r>
            <a:r>
              <a:rPr lang="en-US" dirty="0"/>
              <a:t>, a few use </a:t>
            </a:r>
            <a:r>
              <a:rPr lang="en-US" dirty="0" smtClean="0"/>
              <a:t>the ice slurry method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HACCP recordkeeping </a:t>
            </a:r>
            <a:r>
              <a:rPr lang="en-US" dirty="0" smtClean="0"/>
              <a:t>is required </a:t>
            </a:r>
            <a:r>
              <a:rPr lang="en-US" dirty="0"/>
              <a:t>to document cooling times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4228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4.      Share your assessment of the effectiveness of each control and provide rationale for your conclusions.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2004, our oyster harvest levels were around 20K bushels. </a:t>
            </a:r>
            <a:endParaRPr lang="en-US" dirty="0" smtClean="0"/>
          </a:p>
          <a:p>
            <a:r>
              <a:rPr lang="en-US" dirty="0"/>
              <a:t>in 2016 we were at around </a:t>
            </a:r>
            <a:r>
              <a:rPr lang="en-US" dirty="0" smtClean="0"/>
              <a:t>700k</a:t>
            </a:r>
          </a:p>
          <a:p>
            <a:r>
              <a:rPr lang="en-US" dirty="0"/>
              <a:t>We have maintained single-source cases in the single digits throughout this time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679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3711</TotalTime>
  <Words>540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Virginia’s Vp Control Plan</vt:lpstr>
      <vt:lpstr>Virginia Vp Control Plan </vt:lpstr>
      <vt:lpstr>1) Describe any strain or environmental data that your State has developed for assessing risks.</vt:lpstr>
      <vt:lpstr>2) Describe the Vp Control Plan in your State. General Concepts:</vt:lpstr>
      <vt:lpstr>3) Pre-harvest controls.</vt:lpstr>
      <vt:lpstr>3) Pre-harvest controls. (continued)</vt:lpstr>
      <vt:lpstr>3) Pre-harvest controls. (continued)</vt:lpstr>
      <vt:lpstr>3) Post-harvest controls.</vt:lpstr>
      <vt:lpstr>4.      Share your assessment of the effectiveness of each control and provide rationale for your conclusions.</vt:lpstr>
      <vt:lpstr>5. Assess industry compliance in your State.</vt:lpstr>
    </vt:vector>
  </TitlesOfParts>
  <Company>Moringa Policy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</dc:title>
  <dc:creator>Dana Carr</dc:creator>
  <cp:lastModifiedBy>Keith Skiles</cp:lastModifiedBy>
  <cp:revision>250</cp:revision>
  <dcterms:created xsi:type="dcterms:W3CDTF">2015-01-27T15:26:30Z</dcterms:created>
  <dcterms:modified xsi:type="dcterms:W3CDTF">2017-09-06T17:25:26Z</dcterms:modified>
</cp:coreProperties>
</file>