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9"/>
  </p:notesMasterIdLst>
  <p:sldIdLst>
    <p:sldId id="260" r:id="rId2"/>
    <p:sldId id="342" r:id="rId3"/>
    <p:sldId id="366" r:id="rId4"/>
    <p:sldId id="305" r:id="rId5"/>
    <p:sldId id="350" r:id="rId6"/>
    <p:sldId id="358" r:id="rId7"/>
    <p:sldId id="262" r:id="rId8"/>
    <p:sldId id="263" r:id="rId9"/>
    <p:sldId id="384" r:id="rId10"/>
    <p:sldId id="362" r:id="rId11"/>
    <p:sldId id="351" r:id="rId12"/>
    <p:sldId id="352" r:id="rId13"/>
    <p:sldId id="354" r:id="rId14"/>
    <p:sldId id="355" r:id="rId15"/>
    <p:sldId id="382" r:id="rId16"/>
    <p:sldId id="359" r:id="rId17"/>
    <p:sldId id="376" r:id="rId18"/>
    <p:sldId id="347" r:id="rId19"/>
    <p:sldId id="369" r:id="rId20"/>
    <p:sldId id="370" r:id="rId21"/>
    <p:sldId id="383" r:id="rId22"/>
    <p:sldId id="372" r:id="rId23"/>
    <p:sldId id="373" r:id="rId24"/>
    <p:sldId id="374" r:id="rId25"/>
    <p:sldId id="375" r:id="rId26"/>
    <p:sldId id="381" r:id="rId27"/>
    <p:sldId id="3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4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[Copy of CT Illness Tracebacks 2009 to 2017 new.xlsx]VPCP Illness Count!PivotTable4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'VPCP Illness Count'!$C$4:$C$5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'VPCP Illness Count'!$A$6:$B$13</c:f>
              <c:multiLvlStrCache>
                <c:ptCount val="7"/>
                <c:lvl>
                  <c:pt idx="0">
                    <c:v>None</c:v>
                  </c:pt>
                  <c:pt idx="1">
                    <c:v>None</c:v>
                  </c:pt>
                  <c:pt idx="2">
                    <c:v>5 to TC/10 to 50F</c:v>
                  </c:pt>
                  <c:pt idx="3">
                    <c:v>5 to TC/10 to 50F</c:v>
                  </c:pt>
                  <c:pt idx="4">
                    <c:v>None</c:v>
                  </c:pt>
                  <c:pt idx="5">
                    <c:v>Rapid cooling</c:v>
                  </c:pt>
                  <c:pt idx="6">
                    <c:v>Rapid cooling</c:v>
                  </c:pt>
                </c:lvl>
                <c:lvl>
                  <c:pt idx="0">
                    <c:v>2009</c:v>
                  </c:pt>
                  <c:pt idx="1">
                    <c:v>2010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</c:lvl>
              </c:multiLvlStrCache>
            </c:multiLvlStrRef>
          </c:cat>
          <c:val>
            <c:numRef>
              <c:f>'VPCP Illness Count'!$C$6:$C$13</c:f>
              <c:numCache>
                <c:formatCode>General</c:formatCode>
                <c:ptCount val="7"/>
                <c:pt idx="1">
                  <c:v>2</c:v>
                </c:pt>
                <c:pt idx="2">
                  <c:v>1</c:v>
                </c:pt>
                <c:pt idx="3">
                  <c:v>14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'VPCP Illness Count'!$D$4:$D$5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'VPCP Illness Count'!$A$6:$B$13</c:f>
              <c:multiLvlStrCache>
                <c:ptCount val="7"/>
                <c:lvl>
                  <c:pt idx="0">
                    <c:v>None</c:v>
                  </c:pt>
                  <c:pt idx="1">
                    <c:v>None</c:v>
                  </c:pt>
                  <c:pt idx="2">
                    <c:v>5 to TC/10 to 50F</c:v>
                  </c:pt>
                  <c:pt idx="3">
                    <c:v>5 to TC/10 to 50F</c:v>
                  </c:pt>
                  <c:pt idx="4">
                    <c:v>None</c:v>
                  </c:pt>
                  <c:pt idx="5">
                    <c:v>Rapid cooling</c:v>
                  </c:pt>
                  <c:pt idx="6">
                    <c:v>Rapid cooling</c:v>
                  </c:pt>
                </c:lvl>
                <c:lvl>
                  <c:pt idx="0">
                    <c:v>2009</c:v>
                  </c:pt>
                  <c:pt idx="1">
                    <c:v>2010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</c:lvl>
              </c:multiLvlStrCache>
            </c:multiLvlStrRef>
          </c:cat>
          <c:val>
            <c:numRef>
              <c:f>'VPCP Illness Count'!$D$6:$D$13</c:f>
              <c:numCache>
                <c:formatCode>General</c:formatCode>
                <c:ptCount val="7"/>
                <c:pt idx="0">
                  <c:v>5</c:v>
                </c:pt>
                <c:pt idx="3">
                  <c:v>12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1107600"/>
        <c:axId val="421107992"/>
      </c:barChart>
      <c:catAx>
        <c:axId val="42110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107992"/>
        <c:crosses val="autoZero"/>
        <c:auto val="1"/>
        <c:lblAlgn val="ctr"/>
        <c:lblOffset val="100"/>
        <c:noMultiLvlLbl val="0"/>
      </c:catAx>
      <c:valAx>
        <c:axId val="42110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10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 Graphs and Tables 2015.xlsx]Sheet4!PivotTable4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1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13"/>
        <c:spPr>
          <a:solidFill>
            <a:srgbClr val="0070C0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0070C0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18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0"/>
        <c:spPr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rgbClr val="0070C0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23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5.199795585868934E-2"/>
          <c:y val="3.86011193585067E-2"/>
          <c:w val="0.92359171757807534"/>
          <c:h val="0.86505796508235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Sheet4!$B$3:$B$4</c:f>
              <c:strCache>
                <c:ptCount val="1"/>
                <c:pt idx="0">
                  <c:v>0Hr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Sheet4!$A$5:$A$11</c:f>
              <c:strCache>
                <c:ptCount val="7"/>
                <c:pt idx="0">
                  <c:v>7/14/2015</c:v>
                </c:pt>
                <c:pt idx="1">
                  <c:v>7/21/2015</c:v>
                </c:pt>
                <c:pt idx="2">
                  <c:v>8/18/2015</c:v>
                </c:pt>
                <c:pt idx="3">
                  <c:v>8/31/2015</c:v>
                </c:pt>
                <c:pt idx="4">
                  <c:v>9/8/2015</c:v>
                </c:pt>
                <c:pt idx="5">
                  <c:v>9/15/2015</c:v>
                </c:pt>
                <c:pt idx="6">
                  <c:v>9/23/2015</c:v>
                </c:pt>
              </c:strCache>
            </c:strRef>
          </c:cat>
          <c:val>
            <c:numRef>
              <c:f>Sheet4!$B$5:$B$11</c:f>
              <c:numCache>
                <c:formatCode>General</c:formatCode>
                <c:ptCount val="7"/>
                <c:pt idx="0">
                  <c:v>1.97</c:v>
                </c:pt>
                <c:pt idx="1">
                  <c:v>2.2800000000000002</c:v>
                </c:pt>
                <c:pt idx="2">
                  <c:v>2.38</c:v>
                </c:pt>
                <c:pt idx="3">
                  <c:v>1.4950000000000001</c:v>
                </c:pt>
                <c:pt idx="4">
                  <c:v>2.52</c:v>
                </c:pt>
                <c:pt idx="5">
                  <c:v>1.5299999999999998</c:v>
                </c:pt>
                <c:pt idx="6">
                  <c:v>1.42</c:v>
                </c:pt>
              </c:numCache>
            </c:numRef>
          </c:val>
        </c:ser>
        <c:ser>
          <c:idx val="1"/>
          <c:order val="1"/>
          <c:tx>
            <c:strRef>
              <c:f>Sheet4!$C$3:$C$4</c:f>
              <c:strCache>
                <c:ptCount val="1"/>
                <c:pt idx="0">
                  <c:v>1Hr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Sheet4!$A$5:$A$11</c:f>
              <c:strCache>
                <c:ptCount val="7"/>
                <c:pt idx="0">
                  <c:v>7/14/2015</c:v>
                </c:pt>
                <c:pt idx="1">
                  <c:v>7/21/2015</c:v>
                </c:pt>
                <c:pt idx="2">
                  <c:v>8/18/2015</c:v>
                </c:pt>
                <c:pt idx="3">
                  <c:v>8/31/2015</c:v>
                </c:pt>
                <c:pt idx="4">
                  <c:v>9/8/2015</c:v>
                </c:pt>
                <c:pt idx="5">
                  <c:v>9/15/2015</c:v>
                </c:pt>
                <c:pt idx="6">
                  <c:v>9/23/2015</c:v>
                </c:pt>
              </c:strCache>
            </c:strRef>
          </c:cat>
          <c:val>
            <c:numRef>
              <c:f>Sheet4!$C$5:$C$11</c:f>
              <c:numCache>
                <c:formatCode>General</c:formatCode>
                <c:ptCount val="7"/>
                <c:pt idx="0">
                  <c:v>1.36</c:v>
                </c:pt>
                <c:pt idx="1">
                  <c:v>2.3199999999999998</c:v>
                </c:pt>
                <c:pt idx="2">
                  <c:v>1.97</c:v>
                </c:pt>
                <c:pt idx="3">
                  <c:v>1.58</c:v>
                </c:pt>
                <c:pt idx="4">
                  <c:v>2.66</c:v>
                </c:pt>
                <c:pt idx="5">
                  <c:v>2.66</c:v>
                </c:pt>
                <c:pt idx="6">
                  <c:v>1.3</c:v>
                </c:pt>
              </c:numCache>
            </c:numRef>
          </c:val>
        </c:ser>
        <c:ser>
          <c:idx val="2"/>
          <c:order val="2"/>
          <c:tx>
            <c:strRef>
              <c:f>Sheet4!$D$3:$D$4</c:f>
              <c:strCache>
                <c:ptCount val="1"/>
                <c:pt idx="0">
                  <c:v>3Hr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Sheet4!$A$5:$A$11</c:f>
              <c:strCache>
                <c:ptCount val="7"/>
                <c:pt idx="0">
                  <c:v>7/14/2015</c:v>
                </c:pt>
                <c:pt idx="1">
                  <c:v>7/21/2015</c:v>
                </c:pt>
                <c:pt idx="2">
                  <c:v>8/18/2015</c:v>
                </c:pt>
                <c:pt idx="3">
                  <c:v>8/31/2015</c:v>
                </c:pt>
                <c:pt idx="4">
                  <c:v>9/8/2015</c:v>
                </c:pt>
                <c:pt idx="5">
                  <c:v>9/15/2015</c:v>
                </c:pt>
                <c:pt idx="6">
                  <c:v>9/23/2015</c:v>
                </c:pt>
              </c:strCache>
            </c:strRef>
          </c:cat>
          <c:val>
            <c:numRef>
              <c:f>Sheet4!$D$5:$D$11</c:f>
              <c:numCache>
                <c:formatCode>General</c:formatCode>
                <c:ptCount val="7"/>
                <c:pt idx="0">
                  <c:v>2.38</c:v>
                </c:pt>
                <c:pt idx="1">
                  <c:v>2.66</c:v>
                </c:pt>
                <c:pt idx="2">
                  <c:v>2.4500000000000002</c:v>
                </c:pt>
                <c:pt idx="3">
                  <c:v>1.97</c:v>
                </c:pt>
                <c:pt idx="4">
                  <c:v>1.81</c:v>
                </c:pt>
                <c:pt idx="5">
                  <c:v>2.1800000000000002</c:v>
                </c:pt>
                <c:pt idx="6">
                  <c:v>1.97</c:v>
                </c:pt>
              </c:numCache>
            </c:numRef>
          </c:val>
        </c:ser>
        <c:ser>
          <c:idx val="3"/>
          <c:order val="3"/>
          <c:tx>
            <c:strRef>
              <c:f>Sheet4!$E$3:$E$4</c:f>
              <c:strCache>
                <c:ptCount val="1"/>
                <c:pt idx="0">
                  <c:v>5Hr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Sheet4!$A$5:$A$11</c:f>
              <c:strCache>
                <c:ptCount val="7"/>
                <c:pt idx="0">
                  <c:v>7/14/2015</c:v>
                </c:pt>
                <c:pt idx="1">
                  <c:v>7/21/2015</c:v>
                </c:pt>
                <c:pt idx="2">
                  <c:v>8/18/2015</c:v>
                </c:pt>
                <c:pt idx="3">
                  <c:v>8/31/2015</c:v>
                </c:pt>
                <c:pt idx="4">
                  <c:v>9/8/2015</c:v>
                </c:pt>
                <c:pt idx="5">
                  <c:v>9/15/2015</c:v>
                </c:pt>
                <c:pt idx="6">
                  <c:v>9/23/2015</c:v>
                </c:pt>
              </c:strCache>
            </c:strRef>
          </c:cat>
          <c:val>
            <c:numRef>
              <c:f>Sheet4!$E$5:$E$11</c:f>
              <c:numCache>
                <c:formatCode>General</c:formatCode>
                <c:ptCount val="7"/>
                <c:pt idx="0">
                  <c:v>3.1100000000000003</c:v>
                </c:pt>
                <c:pt idx="1">
                  <c:v>3.18</c:v>
                </c:pt>
                <c:pt idx="2">
                  <c:v>2.38</c:v>
                </c:pt>
                <c:pt idx="3">
                  <c:v>2.4300000000000002</c:v>
                </c:pt>
                <c:pt idx="4">
                  <c:v>3.0300000000000002</c:v>
                </c:pt>
                <c:pt idx="5">
                  <c:v>1.9249999999999998</c:v>
                </c:pt>
                <c:pt idx="6">
                  <c:v>1.92</c:v>
                </c:pt>
              </c:numCache>
            </c:numRef>
          </c:val>
        </c:ser>
        <c:ser>
          <c:idx val="4"/>
          <c:order val="4"/>
          <c:tx>
            <c:strRef>
              <c:f>Sheet4!$F$3:$F$4</c:f>
              <c:strCache>
                <c:ptCount val="1"/>
                <c:pt idx="0">
                  <c:v>5/10Hr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Sheet4!$A$5:$A$11</c:f>
              <c:strCache>
                <c:ptCount val="7"/>
                <c:pt idx="0">
                  <c:v>7/14/2015</c:v>
                </c:pt>
                <c:pt idx="1">
                  <c:v>7/21/2015</c:v>
                </c:pt>
                <c:pt idx="2">
                  <c:v>8/18/2015</c:v>
                </c:pt>
                <c:pt idx="3">
                  <c:v>8/31/2015</c:v>
                </c:pt>
                <c:pt idx="4">
                  <c:v>9/8/2015</c:v>
                </c:pt>
                <c:pt idx="5">
                  <c:v>9/15/2015</c:v>
                </c:pt>
                <c:pt idx="6">
                  <c:v>9/23/2015</c:v>
                </c:pt>
              </c:strCache>
            </c:strRef>
          </c:cat>
          <c:val>
            <c:numRef>
              <c:f>Sheet4!$F$5:$F$11</c:f>
              <c:numCache>
                <c:formatCode>0.00</c:formatCode>
                <c:ptCount val="7"/>
                <c:pt idx="0">
                  <c:v>3.0733333333333328</c:v>
                </c:pt>
                <c:pt idx="1">
                  <c:v>3.32</c:v>
                </c:pt>
                <c:pt idx="2">
                  <c:v>3.66</c:v>
                </c:pt>
                <c:pt idx="4">
                  <c:v>4.04</c:v>
                </c:pt>
                <c:pt idx="5">
                  <c:v>2.3149999999999999</c:v>
                </c:pt>
                <c:pt idx="6">
                  <c:v>1.5899999999999999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1108776"/>
        <c:axId val="421109168"/>
      </c:barChart>
      <c:catAx>
        <c:axId val="42110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109168"/>
        <c:crosses val="autoZero"/>
        <c:auto val="1"/>
        <c:lblAlgn val="ctr"/>
        <c:lblOffset val="100"/>
        <c:noMultiLvlLbl val="0"/>
      </c:catAx>
      <c:valAx>
        <c:axId val="42110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108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427830213074383"/>
          <c:y val="3.7901496527456308E-2"/>
          <c:w val="8.7717820908332578E-2"/>
          <c:h val="0.33506895562471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[CTVpDB2017.xlsx]Sheet7!PivotTable14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Count of trhMPNg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Sheet7!$A$4:$A$9</c:f>
              <c:strCache>
                <c:ptCount val="6"/>
                <c:pt idx="0">
                  <c:v>&lt;3.0</c:v>
                </c:pt>
                <c:pt idx="1">
                  <c:v>23</c:v>
                </c:pt>
                <c:pt idx="2">
                  <c:v>3.0</c:v>
                </c:pt>
                <c:pt idx="3">
                  <c:v>3.6</c:v>
                </c:pt>
                <c:pt idx="4">
                  <c:v>43.0</c:v>
                </c:pt>
                <c:pt idx="5">
                  <c:v>9.2</c:v>
                </c:pt>
              </c:strCache>
            </c:strRef>
          </c:cat>
          <c:val>
            <c:numRef>
              <c:f>Sheet7!$B$4:$B$9</c:f>
              <c:numCache>
                <c:formatCode>General</c:formatCode>
                <c:ptCount val="6"/>
                <c:pt idx="0">
                  <c:v>37</c:v>
                </c:pt>
                <c:pt idx="1">
                  <c:v>1</c:v>
                </c:pt>
                <c:pt idx="2">
                  <c:v>1</c:v>
                </c:pt>
                <c:pt idx="3">
                  <c:v>10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1109952"/>
        <c:axId val="422094576"/>
      </c:barChart>
      <c:catAx>
        <c:axId val="42110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94576"/>
        <c:crosses val="autoZero"/>
        <c:auto val="1"/>
        <c:lblAlgn val="ctr"/>
        <c:lblOffset val="100"/>
        <c:noMultiLvlLbl val="0"/>
      </c:catAx>
      <c:valAx>
        <c:axId val="42209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10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[CTVpDB2017.xlsx]Sheet8!PivotTable18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Count of tdhMPNg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Sheet8!$B$3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Sheet8!$A$4:$A$7</c:f>
              <c:strCache>
                <c:ptCount val="4"/>
                <c:pt idx="0">
                  <c:v>&lt;3.0</c:v>
                </c:pt>
                <c:pt idx="1">
                  <c:v>3.0</c:v>
                </c:pt>
                <c:pt idx="2">
                  <c:v>3.6</c:v>
                </c:pt>
                <c:pt idx="3">
                  <c:v>9.2</c:v>
                </c:pt>
              </c:strCache>
            </c:strRef>
          </c:cat>
          <c:val>
            <c:numRef>
              <c:f>Sheet8!$B$4:$B$7</c:f>
              <c:numCache>
                <c:formatCode>General</c:formatCode>
                <c:ptCount val="4"/>
                <c:pt idx="0">
                  <c:v>48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095360"/>
        <c:axId val="422095752"/>
      </c:barChart>
      <c:catAx>
        <c:axId val="42209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95752"/>
        <c:crosses val="autoZero"/>
        <c:auto val="1"/>
        <c:lblAlgn val="ctr"/>
        <c:lblOffset val="100"/>
        <c:noMultiLvlLbl val="0"/>
      </c:catAx>
      <c:valAx>
        <c:axId val="422095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9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36AB-458A-4457-A321-E827F069C013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74D42-B11C-4BB6-BE07-648991F3E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3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3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5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2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6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0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0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7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5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9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1F35-C537-4B68-860F-BFE9FB98426E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CF60-03A2-4A1E-A78A-5D3393FFC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3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4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464" y="798180"/>
            <a:ext cx="10661072" cy="28181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Connecticut </a:t>
            </a:r>
            <a:br>
              <a:rPr lang="en-US" dirty="0" smtClean="0"/>
            </a:br>
            <a:r>
              <a:rPr lang="en-US" i="1" dirty="0" smtClean="0"/>
              <a:t>Vibrio </a:t>
            </a:r>
            <a:r>
              <a:rPr lang="en-US" i="1" dirty="0" err="1" smtClean="0"/>
              <a:t>parahaemolyticus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Update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346" y="5018399"/>
            <a:ext cx="9144000" cy="1655762"/>
          </a:xfrm>
        </p:spPr>
        <p:txBody>
          <a:bodyPr/>
          <a:lstStyle/>
          <a:p>
            <a:r>
              <a:rPr lang="en-US" dirty="0" smtClean="0"/>
              <a:t>Kristin DeRosia-Banick</a:t>
            </a:r>
          </a:p>
          <a:p>
            <a:r>
              <a:rPr lang="en-US" dirty="0" smtClean="0"/>
              <a:t>Environmental Analyst 3</a:t>
            </a:r>
          </a:p>
          <a:p>
            <a:r>
              <a:rPr lang="en-US" dirty="0" smtClean="0"/>
              <a:t>Connecticut Department of Agriculture Bureau of Aquaculture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602919"/>
              </p:ext>
            </p:extLst>
          </p:nvPr>
        </p:nvGraphicFramePr>
        <p:xfrm>
          <a:off x="838200" y="1752600"/>
          <a:ext cx="105156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3355" y="233319"/>
            <a:ext cx="11243473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Vp</a:t>
            </a:r>
            <a:r>
              <a:rPr lang="en-US" dirty="0" smtClean="0"/>
              <a:t> Illness </a:t>
            </a:r>
            <a:r>
              <a:rPr lang="en-US" dirty="0"/>
              <a:t>History in Connecticut:  </a:t>
            </a:r>
            <a:br>
              <a:rPr lang="en-US" dirty="0"/>
            </a:br>
            <a:r>
              <a:rPr lang="en-US" dirty="0" smtClean="0"/>
              <a:t>2009 to 2016 VPCP Controls Associated with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Compliance with VPCP Controls</a:t>
            </a:r>
            <a:br>
              <a:rPr lang="en-US" dirty="0" smtClean="0"/>
            </a:br>
            <a:r>
              <a:rPr lang="en-US" sz="2400" dirty="0"/>
              <a:t>Oyster with Smart Button data logger sent through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15530"/>
          <a:stretch/>
        </p:blipFill>
        <p:spPr>
          <a:xfrm>
            <a:off x="2245700" y="2245959"/>
            <a:ext cx="2250105" cy="2218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15" y="2245961"/>
            <a:ext cx="2176359" cy="1632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1" y="3949538"/>
            <a:ext cx="1452360" cy="1936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6998"/>
          <a:stretch/>
        </p:blipFill>
        <p:spPr>
          <a:xfrm>
            <a:off x="6783051" y="2245961"/>
            <a:ext cx="3140765" cy="163226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11137" r="883" b="7227"/>
          <a:stretch/>
        </p:blipFill>
        <p:spPr>
          <a:xfrm>
            <a:off x="2225818" y="4514853"/>
            <a:ext cx="2240165" cy="137159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4933853" y="3949538"/>
            <a:ext cx="3123296" cy="19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17" y="646086"/>
            <a:ext cx="4323667" cy="10339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 Profiles:  </a:t>
            </a:r>
            <a:br>
              <a:rPr lang="en-US" dirty="0" smtClean="0"/>
            </a:br>
            <a:r>
              <a:rPr lang="en-US" dirty="0" smtClean="0"/>
              <a:t>Ice Slurry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" y="1815922"/>
            <a:ext cx="12169154" cy="4430332"/>
          </a:xfrm>
        </p:spPr>
      </p:pic>
      <p:sp>
        <p:nvSpPr>
          <p:cNvPr id="5" name="TextBox 4"/>
          <p:cNvSpPr txBox="1"/>
          <p:nvPr/>
        </p:nvSpPr>
        <p:spPr>
          <a:xfrm>
            <a:off x="979868" y="2421227"/>
            <a:ext cx="167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Logger into Oyster 10:43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79868" y="3065172"/>
            <a:ext cx="243626" cy="4192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70150" y="3672863"/>
            <a:ext cx="167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Oyster into Slurry 10:55</a:t>
            </a: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1030846" y="3798277"/>
            <a:ext cx="539304" cy="197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70150" y="4459458"/>
            <a:ext cx="142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r>
              <a:rPr lang="en-US" dirty="0" smtClean="0">
                <a:latin typeface="Calibri" panose="020F0502020204030204" pitchFamily="34" charset="0"/>
              </a:rPr>
              <a:t>°F at 11:01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1030846" y="4644124"/>
            <a:ext cx="539304" cy="12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5307" y="3298358"/>
            <a:ext cx="1581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Unloading Temps Rise Quickly from 36 to 45</a:t>
            </a:r>
            <a:r>
              <a:rPr lang="en-US" dirty="0" smtClean="0">
                <a:latin typeface="Calibri" panose="020F0502020204030204" pitchFamily="34" charset="0"/>
              </a:rPr>
              <a:t>°F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404382" y="4644124"/>
            <a:ext cx="478301" cy="34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61" y="141849"/>
            <a:ext cx="6525847" cy="48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Profile:  Refrigerated Truck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824" y="2006050"/>
            <a:ext cx="9115703" cy="31030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102909" y="3136936"/>
            <a:ext cx="324437" cy="117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48428" y="3494912"/>
            <a:ext cx="76917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 50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</a:rPr>
              <a:t>°F at 4:11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03588" y="3773173"/>
            <a:ext cx="383057" cy="349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36718" y="1993332"/>
            <a:ext cx="307591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4118" y="2602972"/>
            <a:ext cx="86252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Into Reefer at 1 pm</a:t>
            </a:r>
          </a:p>
        </p:txBody>
      </p:sp>
    </p:spTree>
    <p:extLst>
      <p:ext uri="{BB962C8B-B14F-4D97-AF65-F5344CB8AC3E}">
        <p14:creationId xmlns:p14="http://schemas.microsoft.com/office/powerpoint/2010/main" val="191883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Profile:  </a:t>
            </a:r>
            <a:br>
              <a:rPr lang="en-US" dirty="0"/>
            </a:br>
            <a:r>
              <a:rPr lang="en-US" dirty="0"/>
              <a:t>Mechanical Refrigeration 5 Hours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69" y="2256011"/>
            <a:ext cx="8400224" cy="3058206"/>
          </a:xfrm>
        </p:spPr>
      </p:pic>
      <p:sp>
        <p:nvSpPr>
          <p:cNvPr id="3" name="TextBox 2"/>
          <p:cNvSpPr txBox="1"/>
          <p:nvPr/>
        </p:nvSpPr>
        <p:spPr>
          <a:xfrm>
            <a:off x="3754396" y="2593374"/>
            <a:ext cx="8031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Cooling Begins at 1:15 pm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84839" y="2920829"/>
            <a:ext cx="463379" cy="67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33667" y="3336148"/>
            <a:ext cx="10163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 Internal Temp of 50F </a:t>
            </a:r>
          </a:p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At 6:15 pm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77265" y="3785115"/>
            <a:ext cx="234779" cy="482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7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9156"/>
            <a:ext cx="10515600" cy="3724275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Oyster Temp 5 Hours on Deck (8/18/15)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19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253" y="966158"/>
            <a:ext cx="8075522" cy="52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7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41" y="0"/>
            <a:ext cx="8198507" cy="6335210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457974" y="2648886"/>
            <a:ext cx="256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Total </a:t>
            </a:r>
            <a:r>
              <a:rPr lang="en-US" dirty="0" err="1" smtClean="0"/>
              <a:t>Vp</a:t>
            </a:r>
            <a:r>
              <a:rPr lang="en-US" dirty="0" smtClean="0"/>
              <a:t> MPN/g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8561" y="5965878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50477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654" y="439947"/>
            <a:ext cx="9452692" cy="57796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338457" y="3276600"/>
            <a:ext cx="2483889" cy="468086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817429" y="2122714"/>
            <a:ext cx="500742" cy="12627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95557" y="1490671"/>
            <a:ext cx="214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O4:K12 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Outbreak pattern</a:t>
            </a:r>
          </a:p>
        </p:txBody>
      </p:sp>
    </p:spTree>
    <p:extLst>
      <p:ext uri="{BB962C8B-B14F-4D97-AF65-F5344CB8AC3E}">
        <p14:creationId xmlns:p14="http://schemas.microsoft.com/office/powerpoint/2010/main" val="1914024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91" t="42465" r="60877" b="14984"/>
          <a:stretch/>
        </p:blipFill>
        <p:spPr>
          <a:xfrm>
            <a:off x="368562" y="1342768"/>
            <a:ext cx="11409410" cy="518983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5503" y="228600"/>
            <a:ext cx="10515600" cy="949283"/>
          </a:xfrm>
        </p:spPr>
        <p:txBody>
          <a:bodyPr>
            <a:noAutofit/>
          </a:bodyPr>
          <a:lstStyle/>
          <a:p>
            <a:r>
              <a:rPr lang="en-US" sz="3600" dirty="0" smtClean="0"/>
              <a:t>2015 VPCP Risk Assessment:  </a:t>
            </a:r>
            <a:br>
              <a:rPr lang="en-US" sz="3600" dirty="0" smtClean="0"/>
            </a:br>
            <a:r>
              <a:rPr lang="en-US" sz="3600" dirty="0" smtClean="0"/>
              <a:t>Water Temperatures Associated with CT </a:t>
            </a:r>
            <a:r>
              <a:rPr lang="en-US" sz="3600" dirty="0" err="1" smtClean="0"/>
              <a:t>Vp</a:t>
            </a:r>
            <a:r>
              <a:rPr lang="en-US" sz="3600" dirty="0" smtClean="0"/>
              <a:t> Illnesses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3595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2598"/>
            <a:ext cx="10515600" cy="1172730"/>
          </a:xfrm>
        </p:spPr>
        <p:txBody>
          <a:bodyPr/>
          <a:lstStyle/>
          <a:p>
            <a:pPr algn="ctr"/>
            <a:r>
              <a:rPr lang="en-US" dirty="0" smtClean="0"/>
              <a:t>CT Industry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5328"/>
            <a:ext cx="10515600" cy="4888490"/>
          </a:xfrm>
        </p:spPr>
        <p:txBody>
          <a:bodyPr>
            <a:normAutofit/>
          </a:bodyPr>
          <a:lstStyle/>
          <a:p>
            <a:r>
              <a:rPr lang="en-US" dirty="0" smtClean="0"/>
              <a:t>41 harvesters licensed as </a:t>
            </a:r>
            <a:r>
              <a:rPr lang="en-US" dirty="0" err="1" smtClean="0"/>
              <a:t>Shellstock</a:t>
            </a:r>
            <a:r>
              <a:rPr lang="en-US" dirty="0" smtClean="0"/>
              <a:t> Shippers operating under HACCP plans for harvest, storage, and receiving of </a:t>
            </a:r>
            <a:r>
              <a:rPr lang="en-US" dirty="0" err="1" smtClean="0"/>
              <a:t>shellstock</a:t>
            </a:r>
            <a:r>
              <a:rPr lang="en-US" dirty="0" smtClean="0"/>
              <a:t> </a:t>
            </a:r>
          </a:p>
          <a:p>
            <a:r>
              <a:rPr lang="en-US" i="1" dirty="0" err="1" smtClean="0"/>
              <a:t>Mercenaria</a:t>
            </a:r>
            <a:r>
              <a:rPr lang="en-US" i="1" dirty="0" smtClean="0"/>
              <a:t> </a:t>
            </a:r>
            <a:r>
              <a:rPr lang="en-US" i="1" dirty="0" err="1" smtClean="0"/>
              <a:t>mercenaria</a:t>
            </a:r>
            <a:r>
              <a:rPr lang="en-US" i="1" dirty="0" smtClean="0"/>
              <a:t> </a:t>
            </a:r>
            <a:r>
              <a:rPr lang="en-US" dirty="0" smtClean="0"/>
              <a:t>(hard clam) and </a:t>
            </a:r>
            <a:r>
              <a:rPr lang="en-US" i="1" dirty="0" err="1" smtClean="0"/>
              <a:t>Crassostrea</a:t>
            </a:r>
            <a:r>
              <a:rPr lang="en-US" i="1" dirty="0" smtClean="0"/>
              <a:t> </a:t>
            </a:r>
            <a:r>
              <a:rPr lang="en-US" i="1" dirty="0" err="1" smtClean="0"/>
              <a:t>virginica</a:t>
            </a:r>
            <a:r>
              <a:rPr lang="en-US" i="1" dirty="0" smtClean="0"/>
              <a:t> </a:t>
            </a:r>
            <a:r>
              <a:rPr lang="en-US" dirty="0" smtClean="0"/>
              <a:t>(eastern oyster) harvest</a:t>
            </a:r>
          </a:p>
          <a:p>
            <a:r>
              <a:rPr lang="en-US" dirty="0" smtClean="0"/>
              <a:t>Harvest methods:</a:t>
            </a:r>
          </a:p>
          <a:p>
            <a:pPr lvl="1"/>
            <a:r>
              <a:rPr lang="en-US" dirty="0" smtClean="0"/>
              <a:t>Hydraulic harvest of hard clams </a:t>
            </a:r>
          </a:p>
          <a:p>
            <a:pPr lvl="1"/>
            <a:r>
              <a:rPr lang="en-US" dirty="0" smtClean="0"/>
              <a:t>Traditional bottom cultivation of oysters</a:t>
            </a:r>
          </a:p>
          <a:p>
            <a:pPr lvl="1"/>
            <a:r>
              <a:rPr lang="en-US" dirty="0" smtClean="0"/>
              <a:t>Aquaculture </a:t>
            </a:r>
            <a:r>
              <a:rPr lang="en-US" dirty="0"/>
              <a:t>cage production of oysters </a:t>
            </a:r>
            <a:endParaRPr lang="en-US" dirty="0" smtClean="0"/>
          </a:p>
          <a:p>
            <a:r>
              <a:rPr lang="en-US" dirty="0" smtClean="0"/>
              <a:t>All subtidal harvest for oysters:  generally 10-30 feet depth at MLW</a:t>
            </a:r>
          </a:p>
          <a:p>
            <a:r>
              <a:rPr lang="en-US" dirty="0" smtClean="0"/>
              <a:t>24 </a:t>
            </a:r>
            <a:r>
              <a:rPr lang="en-US" dirty="0"/>
              <a:t>o</a:t>
            </a:r>
            <a:r>
              <a:rPr lang="en-US" dirty="0" smtClean="0"/>
              <a:t>yster producers operating under VPCP in 2017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9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03" y="228600"/>
            <a:ext cx="10515600" cy="949283"/>
          </a:xfrm>
        </p:spPr>
        <p:txBody>
          <a:bodyPr>
            <a:noAutofit/>
          </a:bodyPr>
          <a:lstStyle/>
          <a:p>
            <a:r>
              <a:rPr lang="en-US" sz="3600" dirty="0" smtClean="0"/>
              <a:t>2015 VPCP Risk Assessment:  </a:t>
            </a:r>
            <a:br>
              <a:rPr lang="en-US" sz="3600" dirty="0" smtClean="0"/>
            </a:br>
            <a:r>
              <a:rPr lang="en-US" sz="3600" dirty="0" smtClean="0"/>
              <a:t>Water Temperatures Associated with CT </a:t>
            </a:r>
            <a:r>
              <a:rPr lang="en-US" sz="3600" dirty="0" err="1" smtClean="0"/>
              <a:t>Vp</a:t>
            </a:r>
            <a:r>
              <a:rPr lang="en-US" sz="3600" dirty="0" smtClean="0"/>
              <a:t> Illnesses</a:t>
            </a:r>
            <a:endParaRPr lang="en-US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745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5" descr="BoxplotCTTB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 b="10375"/>
          <a:stretch/>
        </p:blipFill>
        <p:spPr bwMode="auto">
          <a:xfrm>
            <a:off x="372762" y="1300398"/>
            <a:ext cx="11121081" cy="43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8773" y="5344122"/>
            <a:ext cx="109583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 G1SST Daily Seawater Surface Temperature in C associated with </a:t>
            </a:r>
            <a:r>
              <a:rPr kumimoji="0" lang="en-US" altLang="en-US" sz="2000" b="0" i="1" u="none" strike="noStrike" cap="none" normalizeH="0" baseline="0" dirty="0" err="1" smtClean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illnesses, plotted by </a:t>
            </a:r>
            <a:r>
              <a:rPr kumimoji="0" lang="en-US" altLang="en-US" sz="2000" b="0" i="1" u="none" strike="noStrike" cap="none" normalizeH="0" baseline="0" dirty="0" err="1" smtClean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Traceback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Code.  Only confirmed CT source cases, Code 1 cases are single CT source harvest location/date, code 2 cases were confirmed CT source, multiple potential CT harvest location/date. 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5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87" y="817418"/>
            <a:ext cx="10921023" cy="539179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8300653" y="1299359"/>
            <a:ext cx="6928" cy="41979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699863" y="1313647"/>
            <a:ext cx="30282" cy="41640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 rot="20102769">
            <a:off x="7217706" y="2888716"/>
            <a:ext cx="1066800" cy="248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1595862">
            <a:off x="8774510" y="2614043"/>
            <a:ext cx="942109" cy="214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48909" y="1333242"/>
            <a:ext cx="6400800" cy="416404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32411" y="2934004"/>
            <a:ext cx="2050473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Case #</a:t>
            </a:r>
            <a:r>
              <a:rPr lang="en-US" dirty="0"/>
              <a:t>2</a:t>
            </a:r>
            <a:r>
              <a:rPr lang="en-US" dirty="0" smtClean="0"/>
              <a:t> Westport</a:t>
            </a:r>
          </a:p>
          <a:p>
            <a:pPr algn="ctr"/>
            <a:r>
              <a:rPr lang="en-US" dirty="0" smtClean="0"/>
              <a:t>Harvest Dates: </a:t>
            </a:r>
          </a:p>
          <a:p>
            <a:pPr algn="ctr"/>
            <a:r>
              <a:rPr lang="en-US" dirty="0" smtClean="0"/>
              <a:t>9/1/15 or 9/4/15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728" y="3363810"/>
            <a:ext cx="1706663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ase #1 Milford</a:t>
            </a:r>
          </a:p>
          <a:p>
            <a:pPr algn="ctr"/>
            <a:r>
              <a:rPr lang="en-US" dirty="0" smtClean="0"/>
              <a:t>Harvest Date:  8/29/15</a:t>
            </a:r>
          </a:p>
        </p:txBody>
      </p:sp>
    </p:spTree>
    <p:extLst>
      <p:ext uri="{BB962C8B-B14F-4D97-AF65-F5344CB8AC3E}">
        <p14:creationId xmlns:p14="http://schemas.microsoft.com/office/powerpoint/2010/main" val="1913719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4633" y="1674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2015 VPCP:</a:t>
            </a:r>
            <a:br>
              <a:rPr lang="en-US" sz="3200" dirty="0" smtClean="0"/>
            </a:br>
            <a:r>
              <a:rPr lang="en-US" sz="3200" dirty="0" smtClean="0"/>
              <a:t>Water Temperature Trigger Based on Risk Assessment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181"/>
            <a:ext cx="12192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62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62" y="216844"/>
            <a:ext cx="5661454" cy="1325563"/>
          </a:xfrm>
        </p:spPr>
        <p:txBody>
          <a:bodyPr/>
          <a:lstStyle/>
          <a:p>
            <a:r>
              <a:rPr lang="en-US" dirty="0"/>
              <a:t>CT 2015 ISSC Study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8520" y="1762360"/>
            <a:ext cx="5478163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2" r="60661"/>
          <a:stretch/>
        </p:blipFill>
        <p:spPr>
          <a:xfrm rot="16200000">
            <a:off x="8317514" y="-828677"/>
            <a:ext cx="2697891" cy="454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43484" r="34901"/>
          <a:stretch/>
        </p:blipFill>
        <p:spPr>
          <a:xfrm>
            <a:off x="432797" y="1485336"/>
            <a:ext cx="3438749" cy="296538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05" y="216844"/>
            <a:ext cx="2652169" cy="3536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5"/>
          <a:stretch/>
        </p:blipFill>
        <p:spPr>
          <a:xfrm>
            <a:off x="3526460" y="2845813"/>
            <a:ext cx="3572890" cy="41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00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61" y="271418"/>
            <a:ext cx="7244867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CT 2015 ISSC Study:</a:t>
            </a:r>
            <a:br>
              <a:rPr lang="en-US" dirty="0" smtClean="0"/>
            </a:br>
            <a:r>
              <a:rPr lang="en-US" dirty="0" smtClean="0"/>
              <a:t>Techniques and Practices for Vp Reduction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61" y="1912554"/>
            <a:ext cx="6501714" cy="494453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Baseline/Zero Hour:  Immediate rapid cooling to internal temperature of 50°F or less using ice slurry </a:t>
            </a:r>
          </a:p>
          <a:p>
            <a:pPr lvl="0"/>
            <a:r>
              <a:rPr lang="en-US" dirty="0"/>
              <a:t>1 hour from harvest to internal temperature of 50°F or less using ice slurry </a:t>
            </a:r>
            <a:endParaRPr lang="en-US" dirty="0" smtClean="0"/>
          </a:p>
          <a:p>
            <a:pPr lvl="0"/>
            <a:r>
              <a:rPr lang="en-US" dirty="0" smtClean="0"/>
              <a:t>3 </a:t>
            </a:r>
            <a:r>
              <a:rPr lang="en-US" dirty="0"/>
              <a:t>hours from harvest to internal temperature of 50°F or less using ice slurry </a:t>
            </a:r>
            <a:endParaRPr lang="en-US" dirty="0" smtClean="0"/>
          </a:p>
          <a:p>
            <a:pPr lvl="0"/>
            <a:r>
              <a:rPr lang="en-US" dirty="0" smtClean="0"/>
              <a:t>5 </a:t>
            </a:r>
            <a:r>
              <a:rPr lang="en-US" dirty="0"/>
              <a:t>hours from harvest to internal temperature of 50°F or less using ice slurry </a:t>
            </a:r>
            <a:endParaRPr lang="en-US" dirty="0" smtClean="0"/>
          </a:p>
          <a:p>
            <a:pPr lvl="0"/>
            <a:r>
              <a:rPr lang="en-US" dirty="0" smtClean="0"/>
              <a:t>NSSP </a:t>
            </a:r>
            <a:r>
              <a:rPr lang="en-US" dirty="0"/>
              <a:t>standard VPCP: 5 hours from harvest into traditional mechanical temperature control and 10 hours to an internal temperature of 50°F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275116" y="1244573"/>
            <a:ext cx="6177838" cy="46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3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966"/>
            <a:ext cx="10515600" cy="872082"/>
          </a:xfrm>
        </p:spPr>
        <p:txBody>
          <a:bodyPr/>
          <a:lstStyle/>
          <a:p>
            <a:r>
              <a:rPr lang="en-US" dirty="0" smtClean="0"/>
              <a:t>Process Study:  Log </a:t>
            </a:r>
            <a:r>
              <a:rPr lang="en-US" dirty="0" err="1" smtClean="0"/>
              <a:t>Vp</a:t>
            </a:r>
            <a:r>
              <a:rPr lang="en-US" dirty="0" smtClean="0"/>
              <a:t> MPN/g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87679" y="1245326"/>
          <a:ext cx="11234057" cy="525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854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/>
          <a:lstStyle/>
          <a:p>
            <a:r>
              <a:rPr lang="en-US" dirty="0" err="1" smtClean="0"/>
              <a:t>Tdh</a:t>
            </a:r>
            <a:r>
              <a:rPr lang="en-US" dirty="0" smtClean="0"/>
              <a:t>+/</a:t>
            </a:r>
            <a:r>
              <a:rPr lang="en-US" dirty="0" err="1" smtClean="0"/>
              <a:t>Trh</a:t>
            </a:r>
            <a:r>
              <a:rPr lang="en-US" dirty="0" smtClean="0"/>
              <a:t>+ </a:t>
            </a:r>
            <a:r>
              <a:rPr lang="en-US" dirty="0"/>
              <a:t>P</a:t>
            </a:r>
            <a:r>
              <a:rPr lang="en-US" dirty="0" smtClean="0"/>
              <a:t>rocess Samples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175732"/>
              </p:ext>
            </p:extLst>
          </p:nvPr>
        </p:nvGraphicFramePr>
        <p:xfrm>
          <a:off x="500743" y="1825625"/>
          <a:ext cx="5934563" cy="432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981559"/>
              </p:ext>
            </p:extLst>
          </p:nvPr>
        </p:nvGraphicFramePr>
        <p:xfrm>
          <a:off x="6435306" y="1825624"/>
          <a:ext cx="5375694" cy="432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6447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/>
          <a:stretch/>
        </p:blipFill>
        <p:spPr>
          <a:xfrm>
            <a:off x="7039814" y="1385767"/>
            <a:ext cx="4579757" cy="3646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886700" cy="638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 and THANKS!!!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727" y="818739"/>
            <a:ext cx="657808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ISSC</a:t>
            </a:r>
          </a:p>
          <a:p>
            <a:pPr algn="ctr"/>
            <a:r>
              <a:rPr lang="en-US" sz="2000" b="1" dirty="0" smtClean="0"/>
              <a:t>USFDA </a:t>
            </a:r>
            <a:endParaRPr lang="en-US" sz="2000" b="1" dirty="0"/>
          </a:p>
          <a:p>
            <a:pPr algn="ctr"/>
            <a:r>
              <a:rPr lang="en-US" sz="2000" dirty="0"/>
              <a:t>Andy </a:t>
            </a:r>
            <a:r>
              <a:rPr lang="en-US" sz="2000" dirty="0" err="1"/>
              <a:t>DePaola</a:t>
            </a:r>
            <a:r>
              <a:rPr lang="en-US" sz="2000" dirty="0"/>
              <a:t>, Jessica Jones, John Bowers, Amy Fitzpatrick, Don </a:t>
            </a:r>
            <a:r>
              <a:rPr lang="en-US" sz="2000" dirty="0" smtClean="0"/>
              <a:t>Ullstrom</a:t>
            </a:r>
          </a:p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b="1" dirty="0"/>
              <a:t>UCONN Marine Science and Connecticut Sea Grant Partners</a:t>
            </a:r>
          </a:p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dirty="0"/>
              <a:t>Michael Whitney, Evan Ward, Tessa Getchis</a:t>
            </a:r>
          </a:p>
          <a:p>
            <a:pPr algn="ctr"/>
            <a:r>
              <a:rPr lang="en-US" sz="2000" b="1" dirty="0"/>
              <a:t>CT Industry Partners and Captains </a:t>
            </a:r>
          </a:p>
          <a:p>
            <a:pPr algn="ctr"/>
            <a:r>
              <a:rPr lang="en-US" sz="2000" b="1" dirty="0"/>
              <a:t>Norm Bloom &amp; Sons </a:t>
            </a:r>
            <a:endParaRPr lang="en-US" sz="2000" dirty="0"/>
          </a:p>
          <a:p>
            <a:pPr algn="ctr"/>
            <a:r>
              <a:rPr lang="en-US" sz="2000" b="1" dirty="0"/>
              <a:t>CT Department of Public Health Epidemiology and Emerging Infections Program</a:t>
            </a:r>
          </a:p>
          <a:p>
            <a:pPr algn="ctr"/>
            <a:r>
              <a:rPr lang="en-US" sz="2000" dirty="0"/>
              <a:t>Quyen Phan, MPH</a:t>
            </a:r>
          </a:p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b="1" dirty="0" smtClean="0"/>
              <a:t>Department </a:t>
            </a:r>
            <a:r>
              <a:rPr lang="en-US" sz="2000" b="1" dirty="0"/>
              <a:t>of Agriculture Bureau of Aquaculture </a:t>
            </a:r>
            <a:endParaRPr lang="en-US" sz="2000" b="1" dirty="0" smtClean="0"/>
          </a:p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b="1" dirty="0" smtClean="0"/>
              <a:t>David Carey, Director</a:t>
            </a:r>
          </a:p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dirty="0" smtClean="0"/>
              <a:t>Joseph </a:t>
            </a:r>
            <a:r>
              <a:rPr lang="en-US" sz="2000" dirty="0"/>
              <a:t>DeCrescenzo,  Alissa Dragan, David Lamoureux, Jr., Jenifer Yeadon</a:t>
            </a:r>
          </a:p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1500" dirty="0"/>
          </a:p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2377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Pre-Harvest Controls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Traditional Bottom Culture:</a:t>
            </a:r>
          </a:p>
          <a:p>
            <a:r>
              <a:rPr lang="en-US" dirty="0" smtClean="0"/>
              <a:t>Pre-culling/sorting of oysters prior to placing on bottom to minimize exposure on vessel (will be mandatory in 2018 VPCP)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Aquaculture Cultivation:</a:t>
            </a:r>
          </a:p>
          <a:p>
            <a:r>
              <a:rPr lang="en-US" dirty="0" smtClean="0"/>
              <a:t>Pre-culling of oysters in cages to minimize exposure at time of harvest</a:t>
            </a:r>
          </a:p>
          <a:p>
            <a:r>
              <a:rPr lang="en-US" dirty="0" smtClean="0"/>
              <a:t>Re-submergence controls will be mandatory in 2018 VPCP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4681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037" y="1354336"/>
            <a:ext cx="7089559" cy="379982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Two control plans in place: one for 2013 outbreak area and one for the rest of CT growing areas</a:t>
            </a:r>
          </a:p>
          <a:p>
            <a:r>
              <a:rPr lang="en-US" sz="2400" dirty="0" err="1" smtClean="0">
                <a:latin typeface="+mj-lt"/>
              </a:rPr>
              <a:t>Vp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Control </a:t>
            </a:r>
            <a:r>
              <a:rPr lang="en-US" sz="2400" dirty="0" smtClean="0">
                <a:latin typeface="+mj-lt"/>
              </a:rPr>
              <a:t>Plans in CT apply to </a:t>
            </a:r>
            <a:r>
              <a:rPr lang="en-US" sz="2400" dirty="0">
                <a:latin typeface="+mj-lt"/>
              </a:rPr>
              <a:t>Oysters Only (only sporadic cases linked to Hard Clams in CT)</a:t>
            </a:r>
          </a:p>
          <a:p>
            <a:r>
              <a:rPr lang="en-US" sz="2400" b="1" dirty="0" smtClean="0">
                <a:latin typeface="+mj-lt"/>
              </a:rPr>
              <a:t>Rapid Cooling VPCP (2013 outbreak area)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>
                <a:latin typeface="+mj-lt"/>
              </a:rPr>
              <a:t>required the rapid cooling of oysters harvested from the waters of Norwalk, Westport and Darien to an internal temperature of 50°F within one hour of harvest from June 1 though September </a:t>
            </a:r>
            <a:r>
              <a:rPr lang="en-US" sz="2400" dirty="0" smtClean="0">
                <a:latin typeface="+mj-lt"/>
              </a:rPr>
              <a:t>30, when water temperatures are above 68°F; shading</a:t>
            </a: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General </a:t>
            </a:r>
            <a:r>
              <a:rPr lang="en-US" sz="2400" b="1" dirty="0" smtClean="0">
                <a:latin typeface="+mj-lt"/>
              </a:rPr>
              <a:t>CT VPCP:  </a:t>
            </a:r>
            <a:r>
              <a:rPr lang="en-US" sz="2400" dirty="0">
                <a:latin typeface="+mj-lt"/>
              </a:rPr>
              <a:t>5 hours from harvest to refrigeration and 5 hours to cool to internal temperature of 50°F from June 1 through September </a:t>
            </a:r>
            <a:r>
              <a:rPr lang="en-US" sz="2400" dirty="0" smtClean="0">
                <a:latin typeface="+mj-lt"/>
              </a:rPr>
              <a:t>30; shading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r="12582"/>
          <a:stretch/>
        </p:blipFill>
        <p:spPr>
          <a:xfrm>
            <a:off x="7857126" y="279280"/>
            <a:ext cx="394093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59" y="360164"/>
            <a:ext cx="8688809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2017 </a:t>
            </a:r>
            <a:r>
              <a:rPr lang="en-US" i="1" dirty="0" smtClean="0"/>
              <a:t>Vibrio parahaemolyticus </a:t>
            </a:r>
            <a:br>
              <a:rPr lang="en-US" i="1" dirty="0" smtClean="0"/>
            </a:br>
            <a:r>
              <a:rPr lang="en-US" dirty="0" smtClean="0"/>
              <a:t>Control Plans (VPCP)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0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20" y="182365"/>
            <a:ext cx="8888547" cy="1325563"/>
          </a:xfrm>
        </p:spPr>
        <p:txBody>
          <a:bodyPr/>
          <a:lstStyle/>
          <a:p>
            <a:r>
              <a:rPr lang="en-US" dirty="0" smtClean="0"/>
              <a:t>Rapid Cooling On-Vessel Ice Slurry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2551"/>
          <a:stretch/>
        </p:blipFill>
        <p:spPr>
          <a:xfrm>
            <a:off x="526041" y="1890874"/>
            <a:ext cx="5930020" cy="382872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03" y="0"/>
            <a:ext cx="5073650" cy="38052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72" y="2861715"/>
            <a:ext cx="5073650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04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349" y="166761"/>
            <a:ext cx="8699302" cy="65244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71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585" y="13534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Vp</a:t>
            </a:r>
            <a:r>
              <a:rPr lang="en-US" sz="3600" dirty="0" smtClean="0"/>
              <a:t> Illness </a:t>
            </a:r>
            <a:r>
              <a:rPr lang="en-US" sz="3600" dirty="0"/>
              <a:t>History in Connecticut:  </a:t>
            </a:r>
            <a:br>
              <a:rPr lang="en-US" sz="3600" dirty="0"/>
            </a:br>
            <a:r>
              <a:rPr lang="en-US" sz="3600" dirty="0" smtClean="0"/>
              <a:t>2009 to 2016 </a:t>
            </a:r>
            <a:r>
              <a:rPr lang="en-US" sz="3600" dirty="0"/>
              <a:t>Illness Summary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397" y="1319407"/>
            <a:ext cx="7665804" cy="52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44" y="114959"/>
            <a:ext cx="11640064" cy="870551"/>
          </a:xfrm>
        </p:spPr>
        <p:txBody>
          <a:bodyPr>
            <a:normAutofit/>
          </a:bodyPr>
          <a:lstStyle/>
          <a:p>
            <a:r>
              <a:rPr lang="en-US" sz="3200" b="1" dirty="0"/>
              <a:t>Illness History in Connecticut:  </a:t>
            </a:r>
            <a:r>
              <a:rPr lang="en-US" sz="3200" b="1" dirty="0" smtClean="0"/>
              <a:t>2009 to 2016 Vp Control Plan Summary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662309"/>
              </p:ext>
            </p:extLst>
          </p:nvPr>
        </p:nvGraphicFramePr>
        <p:xfrm>
          <a:off x="483080" y="985510"/>
          <a:ext cx="10990420" cy="5325628"/>
        </p:xfrm>
        <a:graphic>
          <a:graphicData uri="http://schemas.openxmlformats.org/drawingml/2006/table">
            <a:tbl>
              <a:tblPr/>
              <a:tblGrid>
                <a:gridCol w="1111196"/>
                <a:gridCol w="2760626"/>
                <a:gridCol w="2760626"/>
                <a:gridCol w="2083492"/>
                <a:gridCol w="2274480"/>
              </a:tblGrid>
              <a:tr h="515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VPCP Required?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Closure?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TC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50°F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Mandatory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10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Mandatory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Mandatory 10</a:t>
                      </a:r>
                    </a:p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Voluntary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49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Mandatory (2 VPCPs)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5/Rapid Cooling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5/Rapid Cooling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49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Mandatory (2 VPCPs)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5/Rapid Cooling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5/Rapid Cooling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49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Mandatory (2 VPCPs)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5/Rapid Cooling 68F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5/Rapid Cooling</a:t>
                      </a:r>
                    </a:p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1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448030"/>
              </p:ext>
            </p:extLst>
          </p:nvPr>
        </p:nvGraphicFramePr>
        <p:xfrm>
          <a:off x="838201" y="365125"/>
          <a:ext cx="10515600" cy="5634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7842"/>
                <a:gridCol w="4037758"/>
              </a:tblGrid>
              <a:tr h="13716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</a:rPr>
                        <a:t>VPCP </a:t>
                      </a:r>
                      <a:r>
                        <a:rPr lang="en-US" sz="2800" u="none" strike="noStrike" smtClean="0">
                          <a:effectLst/>
                        </a:rPr>
                        <a:t>Controls</a:t>
                      </a:r>
                      <a:r>
                        <a:rPr lang="en-US" sz="2800" u="none" strike="noStrike" baseline="0" smtClean="0">
                          <a:effectLst/>
                        </a:rPr>
                        <a:t> Utilized in 2017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smtClean="0">
                          <a:effectLst/>
                        </a:rPr>
                        <a:t>Total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35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 hour to 50F direct ice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061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 hour to 50F mechanical refrigeration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61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 hour to 50F on-board mechanical refrigeration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5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on-board direct ice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5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on-board ice slurry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5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Grand Total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655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8174</TotalTime>
  <Words>671</Words>
  <Application>Microsoft Office PowerPoint</Application>
  <PresentationFormat>Widescreen</PresentationFormat>
  <Paragraphs>141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 Connecticut  Vibrio parahaemolyticus Update 2017</vt:lpstr>
      <vt:lpstr>CT Industry Overview</vt:lpstr>
      <vt:lpstr>Pre-Harvest Controls </vt:lpstr>
      <vt:lpstr>2017 Vibrio parahaemolyticus  Control Plans (VPCP)</vt:lpstr>
      <vt:lpstr>Rapid Cooling On-Vessel Ice Slurry</vt:lpstr>
      <vt:lpstr>PowerPoint Presentation</vt:lpstr>
      <vt:lpstr>Vp Illness History in Connecticut:   2009 to 2016 Illness Summary</vt:lpstr>
      <vt:lpstr>Illness History in Connecticut:  2009 to 2016 Vp Control Plan Summary</vt:lpstr>
      <vt:lpstr>PowerPoint Presentation</vt:lpstr>
      <vt:lpstr>Vp Illness History in Connecticut:   2009 to 2016 VPCP Controls Associated with Illness</vt:lpstr>
      <vt:lpstr>Industry Compliance with VPCP Controls Oyster with Smart Button data logger sent through process</vt:lpstr>
      <vt:lpstr>Cooling Profiles:   Ice Slurry</vt:lpstr>
      <vt:lpstr>Cooling Profile:  Refrigerated Truck</vt:lpstr>
      <vt:lpstr>Cooling Profile:   Mechanical Refrigeration 5 Hours</vt:lpstr>
      <vt:lpstr>Internal Oyster Temp 5 Hours on Deck (8/18/15)</vt:lpstr>
      <vt:lpstr>PowerPoint Presentation</vt:lpstr>
      <vt:lpstr>PowerPoint Presentation</vt:lpstr>
      <vt:lpstr>PowerPoint Presentation</vt:lpstr>
      <vt:lpstr>2015 VPCP Risk Assessment:   Water Temperatures Associated with CT Vp Illnesses</vt:lpstr>
      <vt:lpstr>2015 VPCP Risk Assessment:   Water Temperatures Associated with CT Vp Illnesses</vt:lpstr>
      <vt:lpstr>PowerPoint Presentation</vt:lpstr>
      <vt:lpstr>2015 VPCP: Water Temperature Trigger Based on Risk Assessment</vt:lpstr>
      <vt:lpstr>CT 2015 ISSC Study</vt:lpstr>
      <vt:lpstr>CT 2015 ISSC Study: Techniques and Practices for Vp Reduction </vt:lpstr>
      <vt:lpstr>Process Study:  Log Vp MPN/g</vt:lpstr>
      <vt:lpstr>Tdh+/Trh+ Process Samples</vt:lpstr>
      <vt:lpstr>Acknowledgements and THANKS!!! 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DeRosia-Banick</dc:creator>
  <cp:lastModifiedBy>Kristin</cp:lastModifiedBy>
  <cp:revision>187</cp:revision>
  <dcterms:created xsi:type="dcterms:W3CDTF">2014-12-26T20:32:31Z</dcterms:created>
  <dcterms:modified xsi:type="dcterms:W3CDTF">2017-09-06T13:36:47Z</dcterms:modified>
</cp:coreProperties>
</file>